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ink/ink16.xml" ContentType="application/inkml+xml"/>
  <Override PartName="/ppt/notesSlides/notesSlide16.xml" ContentType="application/vnd.openxmlformats-officedocument.presentationml.notesSlide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notesSlides/notesSlide18.xml" ContentType="application/vnd.openxmlformats-officedocument.presentationml.notesSlide+xml"/>
  <Override PartName="/ppt/ink/ink19.xml" ContentType="application/inkml+xml"/>
  <Override PartName="/ppt/notesSlides/notesSlide19.xml" ContentType="application/vnd.openxmlformats-officedocument.presentationml.notesSlide+xml"/>
  <Override PartName="/ppt/ink/ink20.xml" ContentType="application/inkml+xml"/>
  <Override PartName="/ppt/notesSlides/notesSlide2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3" r:id="rId1"/>
  </p:sldMasterIdLst>
  <p:notesMasterIdLst>
    <p:notesMasterId r:id="rId24"/>
  </p:notesMasterIdLst>
  <p:sldIdLst>
    <p:sldId id="738" r:id="rId2"/>
    <p:sldId id="750" r:id="rId3"/>
    <p:sldId id="758" r:id="rId4"/>
    <p:sldId id="734" r:id="rId5"/>
    <p:sldId id="741" r:id="rId6"/>
    <p:sldId id="735" r:id="rId7"/>
    <p:sldId id="754" r:id="rId8"/>
    <p:sldId id="761" r:id="rId9"/>
    <p:sldId id="726" r:id="rId10"/>
    <p:sldId id="756" r:id="rId11"/>
    <p:sldId id="757" r:id="rId12"/>
    <p:sldId id="748" r:id="rId13"/>
    <p:sldId id="729" r:id="rId14"/>
    <p:sldId id="762" r:id="rId15"/>
    <p:sldId id="763" r:id="rId16"/>
    <p:sldId id="751" r:id="rId17"/>
    <p:sldId id="760" r:id="rId18"/>
    <p:sldId id="743" r:id="rId19"/>
    <p:sldId id="749" r:id="rId20"/>
    <p:sldId id="755" r:id="rId21"/>
    <p:sldId id="725" r:id="rId22"/>
    <p:sldId id="731" r:id="rId23"/>
  </p:sldIdLst>
  <p:sldSz cx="24384000" cy="13716000"/>
  <p:notesSz cx="6797675" cy="992822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689" userDrawn="1">
          <p15:clr>
            <a:srgbClr val="A4A3A4"/>
          </p15:clr>
        </p15:guide>
        <p15:guide id="2" pos="10056" userDrawn="1">
          <p15:clr>
            <a:srgbClr val="A4A3A4"/>
          </p15:clr>
        </p15:guide>
        <p15:guide id="3" orient="horz" pos="8198" userDrawn="1">
          <p15:clr>
            <a:srgbClr val="A4A3A4"/>
          </p15:clr>
        </p15:guide>
        <p15:guide id="4" orient="horz" pos="4704" userDrawn="1">
          <p15:clr>
            <a:srgbClr val="A4A3A4"/>
          </p15:clr>
        </p15:guide>
        <p15:guide id="5" pos="8088" userDrawn="1">
          <p15:clr>
            <a:srgbClr val="A4A3A4"/>
          </p15:clr>
        </p15:guide>
        <p15:guide id="6" pos="864" userDrawn="1">
          <p15:clr>
            <a:srgbClr val="A4A3A4"/>
          </p15:clr>
        </p15:guide>
        <p15:guide id="7" orient="horz" pos="4416" userDrawn="1">
          <p15:clr>
            <a:srgbClr val="A4A3A4"/>
          </p15:clr>
        </p15:guide>
        <p15:guide id="8" pos="7249" userDrawn="1">
          <p15:clr>
            <a:srgbClr val="A4A3A4"/>
          </p15:clr>
        </p15:guide>
        <p15:guide id="9" pos="121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33CCFF"/>
    <a:srgbClr val="FFFF99"/>
    <a:srgbClr val="FFFFFF"/>
    <a:srgbClr val="084D60"/>
    <a:srgbClr val="053443"/>
    <a:srgbClr val="0534A5"/>
    <a:srgbClr val="05333C"/>
    <a:srgbClr val="013366"/>
    <a:srgbClr val="053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4" autoAdjust="0"/>
    <p:restoredTop sz="91887" autoAdjust="0"/>
  </p:normalViewPr>
  <p:slideViewPr>
    <p:cSldViewPr snapToGrid="0" snapToObjects="1">
      <p:cViewPr varScale="1">
        <p:scale>
          <a:sx n="44" d="100"/>
          <a:sy n="44" d="100"/>
        </p:scale>
        <p:origin x="1240" y="224"/>
      </p:cViewPr>
      <p:guideLst>
        <p:guide orient="horz" pos="1689"/>
        <p:guide pos="10056"/>
        <p:guide orient="horz" pos="8198"/>
        <p:guide orient="horz" pos="4704"/>
        <p:guide pos="8088"/>
        <p:guide pos="864"/>
        <p:guide orient="horz" pos="4416"/>
        <p:guide pos="7249"/>
        <p:guide pos="121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1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1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3T20:27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 lIns="93172" tIns="46587" rIns="93172" bIns="46587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06357" y="4715908"/>
            <a:ext cx="4984962" cy="4467701"/>
          </a:xfrm>
          <a:prstGeom prst="rect">
            <a:avLst/>
          </a:prstGeom>
        </p:spPr>
        <p:txBody>
          <a:bodyPr lIns="93172" tIns="46587" rIns="93172" bIns="46587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2524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9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09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16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56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84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84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03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85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33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88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5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7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3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5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8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9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24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57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5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2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7197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07817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99287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 hasCustomPrompt="1"/>
          </p:nvPr>
        </p:nvSpPr>
        <p:spPr>
          <a:xfrm>
            <a:off x="566520" y="322276"/>
            <a:ext cx="18327757" cy="7680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Helvetica" pitchFamily="2" charset="0"/>
                <a:ea typeface="+mj-ea"/>
              </a:defRPr>
            </a:lvl1pPr>
          </a:lstStyle>
          <a:p>
            <a:r>
              <a:rPr lang="es-ES" dirty="0" err="1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67489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ss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1786" y="12738462"/>
            <a:ext cx="434413" cy="471924"/>
          </a:xfrm>
        </p:spPr>
        <p:txBody>
          <a:bodyPr/>
          <a:lstStyle/>
          <a:p>
            <a:fld id="{6BEF3607-324B-4FD5-9FB9-AC77BAD80C90}" type="slidenum">
              <a:rPr lang="es-MX" noProof="0" smtClean="0"/>
              <a:t>‹Nº›</a:t>
            </a:fld>
            <a:endParaRPr lang="es-MX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1622064"/>
            <a:ext cx="24384000" cy="0"/>
          </a:xfrm>
          <a:prstGeom prst="line">
            <a:avLst/>
          </a:prstGeom>
          <a:ln w="19050">
            <a:solidFill>
              <a:srgbClr val="00336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5571" y="296501"/>
            <a:ext cx="19522301" cy="690926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4" hasCustomPrompt="1"/>
          </p:nvPr>
        </p:nvSpPr>
        <p:spPr>
          <a:xfrm>
            <a:off x="885568" y="987246"/>
            <a:ext cx="15155333" cy="635000"/>
          </a:xfrm>
        </p:spPr>
        <p:txBody>
          <a:bodyPr>
            <a:noAutofit/>
          </a:bodyPr>
          <a:lstStyle>
            <a:lvl1pPr marL="0" indent="0">
              <a:buNone/>
              <a:defRPr sz="3200" i="1">
                <a:latin typeface="Helvetica" charset="0"/>
                <a:ea typeface="Helvetica" charset="0"/>
                <a:cs typeface="Helvetica" charset="0"/>
              </a:defRPr>
            </a:lvl1pPr>
            <a:lvl2pPr marL="914377" indent="0">
              <a:buNone/>
              <a:defRPr/>
            </a:lvl2pPr>
            <a:lvl3pPr marL="1828754" indent="0">
              <a:buNone/>
              <a:defRPr/>
            </a:lvl3pPr>
            <a:lvl4pPr marL="2743131" indent="0">
              <a:buNone/>
              <a:defRPr/>
            </a:lvl4pPr>
            <a:lvl5pPr marL="3657509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-3146321" y="47202"/>
            <a:ext cx="2847421" cy="65136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600" tIns="129600" rIns="93600" bIns="129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45729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>
                <a:tab pos="8572286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-2920623" y="635170"/>
            <a:ext cx="2396019" cy="544708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600" tIns="129600" rIns="93600" bIns="129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45729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>
                <a:tab pos="8572286" algn="l"/>
              </a:tabLst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0 – 51 - 102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-2468969" y="18735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Azul Marino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-2920623" y="1670954"/>
            <a:ext cx="2396019" cy="544708"/>
          </a:xfrm>
          <a:prstGeom prst="rect">
            <a:avLst/>
          </a:prstGeom>
          <a:solidFill>
            <a:srgbClr val="57769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600" tIns="129600" rIns="93600" bIns="129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45729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>
                <a:tab pos="857228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87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– 118 - 150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-2052191" y="122314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Azul</a:t>
            </a: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-2909191" y="2706738"/>
            <a:ext cx="2396019" cy="544708"/>
          </a:xfrm>
          <a:prstGeom prst="rect">
            <a:avLst/>
          </a:prstGeom>
          <a:solidFill>
            <a:srgbClr val="73717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600" tIns="129600" rIns="93600" bIns="129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45729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>
                <a:tab pos="857228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96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– 94 - 100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-2531270" y="2258924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Gris </a:t>
            </a:r>
            <a:r>
              <a:rPr lang="en-US" sz="1800" dirty="0" err="1"/>
              <a:t>Obscuro</a:t>
            </a:r>
            <a:endParaRPr lang="en-US" sz="1800" dirty="0"/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-2920623" y="3742522"/>
            <a:ext cx="2396019" cy="544708"/>
          </a:xfrm>
          <a:prstGeom prst="rect">
            <a:avLst/>
          </a:prstGeom>
          <a:solidFill>
            <a:srgbClr val="7C807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600" tIns="129600" rIns="93600" bIns="129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45729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>
                <a:tab pos="857228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124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– 128 - 127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-2367976" y="329470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Gris Claro</a:t>
            </a: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-2920018" y="4778306"/>
            <a:ext cx="2396019" cy="544708"/>
          </a:xfrm>
          <a:prstGeom prst="rect">
            <a:avLst/>
          </a:prstGeom>
          <a:solidFill>
            <a:srgbClr val="99684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600" tIns="129600" rIns="93600" bIns="129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45729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>
                <a:tab pos="8572286" algn="l"/>
              </a:tabLst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134 – 85 </a:t>
            </a: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- 56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-2071620" y="4330492"/>
            <a:ext cx="6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Cafe</a:t>
            </a: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-2920623" y="5770828"/>
            <a:ext cx="2396019" cy="5447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600" tIns="129600" rIns="93600" bIns="129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45729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>
                <a:tab pos="8572286" algn="l"/>
              </a:tabLst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+mj-lt"/>
              </a:rPr>
              <a:t>255– 117- 102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-2267757" y="533186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Amarillo</a:t>
            </a:r>
            <a:endParaRPr lang="en-US" sz="1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EC3FA-FBD6-CD4D-BEED-B74A461A4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2991" y="522949"/>
            <a:ext cx="5348296" cy="8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2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" userDrawn="1">
          <p15:clr>
            <a:srgbClr val="FBAE40"/>
          </p15:clr>
        </p15:guide>
        <p15:guide id="3" pos="562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17572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27028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70286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8099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31130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722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583467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31403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83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61" r:id="rId13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7" Type="http://schemas.openxmlformats.org/officeDocument/2006/relationships/image" Target="../media/image2.jpe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5.png"/><Relationship Id="rId4" Type="http://schemas.openxmlformats.org/officeDocument/2006/relationships/customXml" Target="../ink/ink12.xm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customXml" Target="../ink/ink13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0.jpg"/><Relationship Id="rId3" Type="http://schemas.openxmlformats.org/officeDocument/2006/relationships/customXml" Target="../ink/ink14.xml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8.jpg"/><Relationship Id="rId15" Type="http://schemas.openxmlformats.org/officeDocument/2006/relationships/image" Target="../media/image32.jpg"/><Relationship Id="rId10" Type="http://schemas.openxmlformats.org/officeDocument/2006/relationships/image" Target="../media/image27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7.jpg"/><Relationship Id="rId3" Type="http://schemas.openxmlformats.org/officeDocument/2006/relationships/customXml" Target="../ink/ink15.xml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35.jpg"/><Relationship Id="rId15" Type="http://schemas.openxmlformats.org/officeDocument/2006/relationships/image" Target="../media/image5.png"/><Relationship Id="rId10" Type="http://schemas.openxmlformats.org/officeDocument/2006/relationships/image" Target="../media/image34.jpg"/><Relationship Id="rId9" Type="http://schemas.openxmlformats.org/officeDocument/2006/relationships/image" Target="../media/image33.jpg"/><Relationship Id="rId1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5.png"/><Relationship Id="rId9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5.png"/><Relationship Id="rId9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customXml" Target="../ink/ink18.xml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11" Type="http://schemas.openxmlformats.org/officeDocument/2006/relationships/image" Target="../media/image5.png"/><Relationship Id="rId5" Type="http://schemas.openxmlformats.org/officeDocument/2006/relationships/image" Target="../media/image39.emf"/><Relationship Id="rId10" Type="http://schemas.openxmlformats.org/officeDocument/2006/relationships/image" Target="../media/image44.jpg"/><Relationship Id="rId4" Type="http://schemas.openxmlformats.org/officeDocument/2006/relationships/image" Target="../media/image280.png"/><Relationship Id="rId9" Type="http://schemas.openxmlformats.org/officeDocument/2006/relationships/image" Target="../media/image43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.png"/><Relationship Id="rId10" Type="http://schemas.openxmlformats.org/officeDocument/2006/relationships/image" Target="../media/image46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5.png"/><Relationship Id="rId9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56.jpg"/><Relationship Id="rId18" Type="http://schemas.openxmlformats.org/officeDocument/2006/relationships/image" Target="../media/image61.jpg"/><Relationship Id="rId3" Type="http://schemas.openxmlformats.org/officeDocument/2006/relationships/image" Target="../media/image48.jpg"/><Relationship Id="rId21" Type="http://schemas.openxmlformats.org/officeDocument/2006/relationships/image" Target="../media/image5.png"/><Relationship Id="rId7" Type="http://schemas.openxmlformats.org/officeDocument/2006/relationships/image" Target="../media/image52.jpg"/><Relationship Id="rId12" Type="http://schemas.openxmlformats.org/officeDocument/2006/relationships/image" Target="../media/image55.png"/><Relationship Id="rId17" Type="http://schemas.openxmlformats.org/officeDocument/2006/relationships/image" Target="../media/image60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9.jpg"/><Relationship Id="rId20" Type="http://schemas.openxmlformats.org/officeDocument/2006/relationships/image" Target="../media/image6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11" Type="http://schemas.openxmlformats.org/officeDocument/2006/relationships/image" Target="../media/image54.jpg"/><Relationship Id="rId5" Type="http://schemas.openxmlformats.org/officeDocument/2006/relationships/image" Target="../media/image50.jpg"/><Relationship Id="rId15" Type="http://schemas.openxmlformats.org/officeDocument/2006/relationships/image" Target="../media/image58.jpg"/><Relationship Id="rId10" Type="http://schemas.openxmlformats.org/officeDocument/2006/relationships/image" Target="../media/image53.jpg"/><Relationship Id="rId19" Type="http://schemas.openxmlformats.org/officeDocument/2006/relationships/image" Target="../media/image62.jpg"/><Relationship Id="rId4" Type="http://schemas.openxmlformats.org/officeDocument/2006/relationships/image" Target="../media/image49.jpg"/><Relationship Id="rId9" Type="http://schemas.openxmlformats.org/officeDocument/2006/relationships/image" Target="../media/image6.png"/><Relationship Id="rId14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bernardo@lagunaindustrialpark.com" TargetMode="External"/><Relationship Id="rId7" Type="http://schemas.openxmlformats.org/officeDocument/2006/relationships/image" Target="../media/image64.jpe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0" Type="http://schemas.openxmlformats.org/officeDocument/2006/relationships/image" Target="../media/image5.png"/><Relationship Id="rId9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5.png"/><Relationship Id="rId9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5.pn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5.png"/><Relationship Id="rId4" Type="http://schemas.openxmlformats.org/officeDocument/2006/relationships/customXml" Target="../ink/ink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tiff"/><Relationship Id="rId3" Type="http://schemas.openxmlformats.org/officeDocument/2006/relationships/customXml" Target="../ink/ink9.xml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6.tiff"/><Relationship Id="rId15" Type="http://schemas.openxmlformats.org/officeDocument/2006/relationships/image" Target="../media/image20.jpg"/><Relationship Id="rId10" Type="http://schemas.openxmlformats.org/officeDocument/2006/relationships/image" Target="../media/image15.jpeg"/><Relationship Id="rId9" Type="http://schemas.openxmlformats.org/officeDocument/2006/relationships/image" Target="../media/image14.jpg"/><Relationship Id="rId1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DAF3F67-4759-F249-95EF-B77DCDA8991E}"/>
                  </a:ext>
                </a:extLst>
              </p14:cNvPr>
              <p14:cNvContentPartPr/>
              <p14:nvPr/>
            </p14:nvContentPartPr>
            <p14:xfrm>
              <a:off x="-1719840" y="81480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DAF3F67-4759-F249-95EF-B77DCDA89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28480" y="724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0" y="9968294"/>
            <a:ext cx="797327" cy="3199066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D103F2-E75E-4D41-93C5-E7CE3209B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123" y="0"/>
            <a:ext cx="16360877" cy="13716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E9F2C44-B74F-3849-8D31-0C8CCFD947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544305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0" y="0"/>
            <a:ext cx="16357600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EB7C7-F902-994E-8207-F7BB9C8D1ACD}"/>
              </a:ext>
            </a:extLst>
          </p:cNvPr>
          <p:cNvSpPr txBox="1"/>
          <p:nvPr/>
        </p:nvSpPr>
        <p:spPr>
          <a:xfrm>
            <a:off x="16385058" y="5968131"/>
            <a:ext cx="7980406" cy="149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3200" b="0" dirty="0">
                <a:solidFill>
                  <a:schemeClr val="tx1"/>
                </a:solidFill>
                <a:latin typeface="Helvetica" panose="020B0604020202030204" pitchFamily="34" charset="0"/>
                <a:ea typeface="Helvetica" charset="0"/>
                <a:cs typeface="Helvetica" charset="0"/>
              </a:rPr>
              <a:t>14.1 mi. (</a:t>
            </a: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  <a:ea typeface="Helvetica" charset="0"/>
                <a:cs typeface="Helvetica" charset="0"/>
              </a:rPr>
              <a:t>22.7) km from Torreon, Coahuila downtown</a:t>
            </a:r>
            <a:r>
              <a:rPr lang="es-ES_tradnl" sz="3200" b="0" dirty="0">
                <a:solidFill>
                  <a:schemeClr val="tx1"/>
                </a:solidFill>
                <a:latin typeface="Helvetica" panose="020B0604020202030204" pitchFamily="34" charset="0"/>
                <a:ea typeface="Helvetica" charset="0"/>
                <a:cs typeface="Helvetica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AA6A39D-06F5-7D42-A54D-909BE704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39" y="740840"/>
            <a:ext cx="13667640" cy="76802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Strategic location in La Laguna Region</a:t>
            </a:r>
            <a:endParaRPr lang="es-ES_tradnl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BF6D40C-0CE3-9349-B1FB-E23AE9F66071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7405629-2F90-0F4B-81C5-7220A9B381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13" y="2590112"/>
            <a:ext cx="15734367" cy="8748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23BB10-2038-F24F-83C8-BD9239DA8B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5170" y="8796180"/>
            <a:ext cx="2428483" cy="178120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5D85159-0A2A-4241-9D87-F5547414788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603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0" y="0"/>
            <a:ext cx="16713200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EB7C7-F902-994E-8207-F7BB9C8D1ACD}"/>
              </a:ext>
            </a:extLst>
          </p:cNvPr>
          <p:cNvSpPr txBox="1"/>
          <p:nvPr/>
        </p:nvSpPr>
        <p:spPr>
          <a:xfrm>
            <a:off x="16805188" y="5333131"/>
            <a:ext cx="7578812" cy="149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3200" b="0" dirty="0">
                <a:solidFill>
                  <a:schemeClr val="tx1"/>
                </a:solidFill>
                <a:latin typeface="Helvetica" panose="020B0604020202030204" pitchFamily="34" charset="0"/>
                <a:ea typeface="Helvetica" charset="0"/>
                <a:cs typeface="Helvetica" charset="0"/>
              </a:rPr>
              <a:t>4.6 mi. (</a:t>
            </a: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  <a:ea typeface="Helvetica" charset="0"/>
                <a:cs typeface="Helvetica" charset="0"/>
              </a:rPr>
              <a:t>7.4 km.) from Matamoros, Coahuila downtown</a:t>
            </a:r>
            <a:r>
              <a:rPr lang="es-ES_tradnl" sz="3200" b="0" dirty="0">
                <a:solidFill>
                  <a:schemeClr val="tx1"/>
                </a:solidFill>
                <a:latin typeface="Helvetica" panose="020B0604020202030204" pitchFamily="34" charset="0"/>
                <a:ea typeface="Helvetica" charset="0"/>
                <a:cs typeface="Helvetica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1" y="2783602"/>
            <a:ext cx="16384842" cy="796059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AA6A39D-06F5-7D42-A54D-909BE704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39" y="740840"/>
            <a:ext cx="13667640" cy="76802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Strategic location in La Laguna Region</a:t>
            </a:r>
            <a:endParaRPr lang="es-ES_tradnl" dirty="0">
              <a:solidFill>
                <a:schemeClr val="tx1"/>
              </a:solidFill>
              <a:latin typeface="Helvetica Neue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0E11D35-4D2A-A048-8868-97354BEA9F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02" y="5336289"/>
            <a:ext cx="2428483" cy="178120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860EF61-5236-DC41-A206-7442311BF4F5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D06091F-A09B-6041-80FF-25D3F03465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820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20278" y="0"/>
            <a:ext cx="16164000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557" y="2372497"/>
            <a:ext cx="15455922" cy="9837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8B9659-E88A-0043-8C68-8A8ABA5565AA}"/>
              </a:ext>
            </a:extLst>
          </p:cNvPr>
          <p:cNvSpPr txBox="1">
            <a:spLocks/>
          </p:cNvSpPr>
          <p:nvPr/>
        </p:nvSpPr>
        <p:spPr>
          <a:xfrm>
            <a:off x="1250151" y="588442"/>
            <a:ext cx="12721881" cy="1347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Population around Laguna Industrial Park</a:t>
            </a:r>
          </a:p>
          <a:p>
            <a:endParaRPr lang="en-US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3" name="Rectangle 80">
            <a:extLst>
              <a:ext uri="{FF2B5EF4-FFF2-40B4-BE49-F238E27FC236}">
                <a16:creationId xmlns:a16="http://schemas.microsoft.com/office/drawing/2014/main" id="{78602AA3-26C7-3B44-8BFD-A11DBE939E06}"/>
              </a:ext>
            </a:extLst>
          </p:cNvPr>
          <p:cNvSpPr/>
          <p:nvPr/>
        </p:nvSpPr>
        <p:spPr>
          <a:xfrm>
            <a:off x="12120382" y="8309533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</a:rPr>
              <a:t>30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ectangle 80">
            <a:extLst>
              <a:ext uri="{FF2B5EF4-FFF2-40B4-BE49-F238E27FC236}">
                <a16:creationId xmlns:a16="http://schemas.microsoft.com/office/drawing/2014/main" id="{78602AA3-26C7-3B44-8BFD-A11DBE939E06}"/>
              </a:ext>
            </a:extLst>
          </p:cNvPr>
          <p:cNvSpPr/>
          <p:nvPr/>
        </p:nvSpPr>
        <p:spPr>
          <a:xfrm>
            <a:off x="11365047" y="7775087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</a:rPr>
              <a:t>25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0" name="Rectangle 80">
            <a:extLst>
              <a:ext uri="{FF2B5EF4-FFF2-40B4-BE49-F238E27FC236}">
                <a16:creationId xmlns:a16="http://schemas.microsoft.com/office/drawing/2014/main" id="{78602AA3-26C7-3B44-8BFD-A11DBE939E06}"/>
              </a:ext>
            </a:extLst>
          </p:cNvPr>
          <p:cNvSpPr/>
          <p:nvPr/>
        </p:nvSpPr>
        <p:spPr>
          <a:xfrm>
            <a:off x="10730244" y="7280431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</a:rPr>
              <a:t>20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1" name="Rectangle 80">
            <a:extLst>
              <a:ext uri="{FF2B5EF4-FFF2-40B4-BE49-F238E27FC236}">
                <a16:creationId xmlns:a16="http://schemas.microsoft.com/office/drawing/2014/main" id="{78602AA3-26C7-3B44-8BFD-A11DBE939E06}"/>
              </a:ext>
            </a:extLst>
          </p:cNvPr>
          <p:cNvSpPr/>
          <p:nvPr/>
        </p:nvSpPr>
        <p:spPr>
          <a:xfrm>
            <a:off x="9972375" y="6858000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</a:rPr>
              <a:t>15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Rectangle 80">
            <a:extLst>
              <a:ext uri="{FF2B5EF4-FFF2-40B4-BE49-F238E27FC236}">
                <a16:creationId xmlns:a16="http://schemas.microsoft.com/office/drawing/2014/main" id="{78602AA3-26C7-3B44-8BFD-A11DBE939E06}"/>
              </a:ext>
            </a:extLst>
          </p:cNvPr>
          <p:cNvSpPr/>
          <p:nvPr/>
        </p:nvSpPr>
        <p:spPr>
          <a:xfrm>
            <a:off x="9173800" y="6463635"/>
            <a:ext cx="7553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</a:rPr>
              <a:t>10</a:t>
            </a:r>
          </a:p>
          <a:p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3" name="Rectangle 80">
            <a:extLst>
              <a:ext uri="{FF2B5EF4-FFF2-40B4-BE49-F238E27FC236}">
                <a16:creationId xmlns:a16="http://schemas.microsoft.com/office/drawing/2014/main" id="{78602AA3-26C7-3B44-8BFD-A11DBE939E06}"/>
              </a:ext>
            </a:extLst>
          </p:cNvPr>
          <p:cNvSpPr/>
          <p:nvPr/>
        </p:nvSpPr>
        <p:spPr>
          <a:xfrm>
            <a:off x="8444007" y="6254259"/>
            <a:ext cx="47000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</a:rPr>
              <a:t>5</a:t>
            </a:r>
          </a:p>
          <a:p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037" y="5598654"/>
            <a:ext cx="2070253" cy="1518454"/>
          </a:xfrm>
          <a:prstGeom prst="rect">
            <a:avLst/>
          </a:prstGeom>
        </p:spPr>
      </p:pic>
      <p:sp>
        <p:nvSpPr>
          <p:cNvPr id="25" name="Rectangle 80">
            <a:extLst>
              <a:ext uri="{FF2B5EF4-FFF2-40B4-BE49-F238E27FC236}">
                <a16:creationId xmlns:a16="http://schemas.microsoft.com/office/drawing/2014/main" id="{78602AA3-26C7-3B44-8BFD-A11DBE939E06}"/>
              </a:ext>
            </a:extLst>
          </p:cNvPr>
          <p:cNvSpPr/>
          <p:nvPr/>
        </p:nvSpPr>
        <p:spPr>
          <a:xfrm>
            <a:off x="12737069" y="8773494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</a:rPr>
              <a:t>35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6" name="Rectangle 80">
            <a:extLst>
              <a:ext uri="{FF2B5EF4-FFF2-40B4-BE49-F238E27FC236}">
                <a16:creationId xmlns:a16="http://schemas.microsoft.com/office/drawing/2014/main" id="{78602AA3-26C7-3B44-8BFD-A11DBE939E06}"/>
              </a:ext>
            </a:extLst>
          </p:cNvPr>
          <p:cNvSpPr/>
          <p:nvPr/>
        </p:nvSpPr>
        <p:spPr>
          <a:xfrm>
            <a:off x="13392408" y="9284685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</a:rPr>
              <a:t>40</a:t>
            </a:r>
            <a:endParaRPr lang="en-US" sz="4000" dirty="0">
              <a:solidFill>
                <a:srgbClr val="FF0000"/>
              </a:solidFill>
            </a:endParaRPr>
          </a:p>
        </p:txBody>
      </p: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88BF029E-3BBA-FC4C-A35A-5A2C2F256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78384"/>
              </p:ext>
            </p:extLst>
          </p:nvPr>
        </p:nvGraphicFramePr>
        <p:xfrm>
          <a:off x="16346386" y="3481447"/>
          <a:ext cx="7702334" cy="805701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1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8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noProof="0" dirty="0">
                          <a:effectLst/>
                          <a:latin typeface="Helvetica Neue"/>
                        </a:rPr>
                        <a:t> 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Total Population</a:t>
                      </a: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noProof="0" dirty="0">
                          <a:effectLst/>
                          <a:latin typeface="Helvetica Neue"/>
                        </a:rPr>
                        <a:t>Economic Active Population</a:t>
                      </a:r>
                      <a:endParaRPr lang="en-US" sz="3000" b="1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b="1" u="none" strike="noStrike" noProof="0" dirty="0">
                          <a:effectLst/>
                          <a:latin typeface="Helvetica Neue"/>
                        </a:rPr>
                        <a:t>5 km. / 3.10 mi.</a:t>
                      </a:r>
                      <a:endParaRPr lang="en-US" sz="2700" b="1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54,726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      33,129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b="1" u="none" strike="noStrike" noProof="0" dirty="0">
                          <a:effectLst/>
                          <a:latin typeface="Helvetica Neue"/>
                        </a:rPr>
                        <a:t>10 km. / 6.21 mi.</a:t>
                      </a:r>
                      <a:endParaRPr lang="en-US" sz="2700" b="1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310,099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    190,930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b="1" u="none" strike="noStrike" noProof="0" dirty="0">
                          <a:effectLst/>
                          <a:latin typeface="Helvetica Neue"/>
                        </a:rPr>
                        <a:t>15 km. / 9.32 mi.</a:t>
                      </a:r>
                      <a:endParaRPr lang="en-US" sz="2700" b="1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596,937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    366,067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454">
                <a:tc>
                  <a:txBody>
                    <a:bodyPr/>
                    <a:lstStyle/>
                    <a:p>
                      <a:pPr marL="0" marR="0" lvl="0" indent="0" algn="ct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 u="none" strike="noStrike" noProof="0" dirty="0">
                          <a:effectLst/>
                          <a:latin typeface="Helvetica Neue"/>
                        </a:rPr>
                        <a:t>20 km. / 12.43 mi.</a:t>
                      </a:r>
                      <a:endParaRPr lang="en-US" sz="2700" b="1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819,673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    495,594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b="1" u="none" strike="noStrike" noProof="0" dirty="0">
                          <a:effectLst/>
                          <a:latin typeface="Helvetica Neue"/>
                        </a:rPr>
                        <a:t>25 km. / 15.53 mi.</a:t>
                      </a:r>
                      <a:endParaRPr lang="en-US" sz="2700" b="1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1,077,179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    653,522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b="1" u="none" strike="noStrike" noProof="0" dirty="0">
                          <a:effectLst/>
                          <a:latin typeface="Helvetica Neue"/>
                        </a:rPr>
                        <a:t>30 km. / 18.64 mi.</a:t>
                      </a:r>
                      <a:endParaRPr lang="en-US" sz="2700" b="1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1,127,897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    683,520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b="1" u="none" strike="noStrike" noProof="0" dirty="0">
                          <a:effectLst/>
                          <a:latin typeface="Helvetica Neue"/>
                        </a:rPr>
                        <a:t>35 km. / 21,75 mi.</a:t>
                      </a:r>
                      <a:endParaRPr lang="en-US" sz="2700" b="1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1,151,724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    697,142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b="1" u="none" strike="noStrike" noProof="0" dirty="0">
                          <a:effectLst/>
                          <a:latin typeface="Helvetica Neue"/>
                        </a:rPr>
                        <a:t>40 km. / 24.85 mi.</a:t>
                      </a:r>
                      <a:endParaRPr lang="en-US" sz="2700" b="1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1,193,143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noProof="0" dirty="0">
                          <a:effectLst/>
                          <a:latin typeface="Helvetica Neue"/>
                        </a:rPr>
                        <a:t>             720,802 </a:t>
                      </a:r>
                      <a:endParaRPr lang="en-US" sz="3000" b="0" i="0" u="none" strike="noStrike" noProof="0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4484" marR="14484" marT="1448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8" name="CuadroTexto 27">
            <a:extLst>
              <a:ext uri="{FF2B5EF4-FFF2-40B4-BE49-F238E27FC236}">
                <a16:creationId xmlns:a16="http://schemas.microsoft.com/office/drawing/2014/main" id="{915204B4-4FC3-904B-A26E-608DAE1B5C3B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A867F26D-B0FC-BA4B-8CDA-C545CA8720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2705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2"/>
          <a:stretch/>
        </p:blipFill>
        <p:spPr>
          <a:xfrm>
            <a:off x="7559040" y="-1314"/>
            <a:ext cx="9296399" cy="13716000"/>
          </a:xfrm>
          <a:prstGeom prst="rect">
            <a:avLst/>
          </a:prstGeom>
        </p:spPr>
      </p:pic>
      <p:sp>
        <p:nvSpPr>
          <p:cNvPr id="1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7534324" y="49422"/>
            <a:ext cx="9296398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30859D2-F736-6B4E-B499-457D63ADB2E1}"/>
              </a:ext>
            </a:extLst>
          </p:cNvPr>
          <p:cNvSpPr txBox="1">
            <a:spLocks/>
          </p:cNvSpPr>
          <p:nvPr/>
        </p:nvSpPr>
        <p:spPr>
          <a:xfrm>
            <a:off x="891185" y="345989"/>
            <a:ext cx="6893573" cy="1729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  <a:ea typeface="MS PGothic" charset="0"/>
                <a:cs typeface="MS PGothic" charset="0"/>
                <a:sym typeface="HelveticaNeueLT Std Bold" charset="0"/>
              </a:rPr>
              <a:t>Labor force / education - 40 km radius*</a:t>
            </a:r>
            <a:endParaRPr lang="en-US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1351584" y="2389630"/>
            <a:ext cx="5356547" cy="17755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solidFill>
                  <a:schemeClr val="bg1"/>
                </a:solidFill>
                <a:latin typeface="Helvetica" panose="020B0604020202030204" pitchFamily="34" charset="0"/>
              </a:rPr>
              <a:t>6 Municipalities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latin typeface="Helvetica" panose="020B0604020202030204" pitchFamily="34" charset="0"/>
              </a:rPr>
              <a:t>4 Coahuila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latin typeface="Helvetica" panose="020B0604020202030204" pitchFamily="34" charset="0"/>
              </a:rPr>
              <a:t>2 Durango</a:t>
            </a:r>
            <a:endParaRPr lang="es-ES" sz="3200" dirty="0">
              <a:latin typeface="Helvetica" panose="020B0604020202030204" pitchFamily="34" charset="0"/>
            </a:endParaRPr>
          </a:p>
        </p:txBody>
      </p:sp>
      <p:sp>
        <p:nvSpPr>
          <p:cNvPr id="39" name="Rectángulo redondeado 38"/>
          <p:cNvSpPr/>
          <p:nvPr/>
        </p:nvSpPr>
        <p:spPr>
          <a:xfrm>
            <a:off x="1351584" y="4403993"/>
            <a:ext cx="5356547" cy="17984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Helvetica" panose="020B0604020202030204" pitchFamily="34" charset="0"/>
              </a:rPr>
              <a:t>Total Population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latin typeface="Helvetica" panose="020B0604020202030204" pitchFamily="34" charset="0"/>
              </a:rPr>
              <a:t>1,193,143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1404579" y="6433402"/>
            <a:ext cx="5356547" cy="17755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Helvetica" panose="020B0604020202030204" pitchFamily="34" charset="0"/>
              </a:rPr>
              <a:t>Economic Active Population   </a:t>
            </a:r>
            <a:r>
              <a:rPr lang="en-US" sz="2400" dirty="0">
                <a:latin typeface="Helvetica" panose="020B0604020202030204" pitchFamily="34" charset="0"/>
              </a:rPr>
              <a:t> 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latin typeface="Helvetica" panose="020B0604020202030204" pitchFamily="34" charset="0"/>
              </a:rPr>
              <a:t>720,802</a:t>
            </a:r>
          </a:p>
        </p:txBody>
      </p:sp>
      <p:sp>
        <p:nvSpPr>
          <p:cNvPr id="43" name="Rectángulo redondeado 42"/>
          <p:cNvSpPr/>
          <p:nvPr/>
        </p:nvSpPr>
        <p:spPr>
          <a:xfrm>
            <a:off x="17862867" y="5350194"/>
            <a:ext cx="5356547" cy="17755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 dirty="0">
                <a:latin typeface="Helvetica" panose="020B0604020202030204" pitchFamily="34" charset="0"/>
              </a:rPr>
              <a:t>62 Universities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Helvetica" panose="020B0604020202030204" pitchFamily="34" charset="0"/>
              </a:rPr>
              <a:t>7,500 Annual average graduates.</a:t>
            </a:r>
            <a:endParaRPr lang="es-ES" sz="3200" dirty="0">
              <a:latin typeface="Helvetica" panose="020B0604020202030204" pitchFamily="34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17789639" y="7745103"/>
            <a:ext cx="5356547" cy="17755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 dirty="0">
                <a:latin typeface="Helvetica" panose="020B0604020202030204" pitchFamily="34" charset="0"/>
              </a:rPr>
              <a:t>23 Technical schools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Helvetica" panose="020B0604020202030204" pitchFamily="34" charset="0"/>
              </a:rPr>
              <a:t>10,700 Annual average graduates.</a:t>
            </a:r>
          </a:p>
        </p:txBody>
      </p:sp>
      <p:sp>
        <p:nvSpPr>
          <p:cNvPr id="45" name="Rectángulo redondeado 44"/>
          <p:cNvSpPr/>
          <p:nvPr/>
        </p:nvSpPr>
        <p:spPr>
          <a:xfrm>
            <a:off x="17871114" y="10085988"/>
            <a:ext cx="5356547" cy="17755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 dirty="0">
                <a:latin typeface="Helvetica" panose="020B0604020202030204" pitchFamily="34" charset="0"/>
              </a:rPr>
              <a:t>4 Bilingual schools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Helvetica" panose="020B0604020202030204" pitchFamily="34" charset="0"/>
              </a:rPr>
              <a:t>(Elementary, junior high school , high school)</a:t>
            </a:r>
          </a:p>
        </p:txBody>
      </p:sp>
      <p:sp>
        <p:nvSpPr>
          <p:cNvPr id="46" name="Rectángulo redondeado 45"/>
          <p:cNvSpPr/>
          <p:nvPr/>
        </p:nvSpPr>
        <p:spPr>
          <a:xfrm>
            <a:off x="17929045" y="2906335"/>
            <a:ext cx="5356547" cy="17755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Helvetica" panose="020B0604020202030204" pitchFamily="34" charset="0"/>
              </a:rPr>
              <a:t>Average daily salary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latin typeface="Helvetica" panose="020B0604020202030204" pitchFamily="34" charset="0"/>
              </a:rPr>
              <a:t>$299.35 </a:t>
            </a:r>
            <a:r>
              <a:rPr lang="en-US" sz="2800" dirty="0" err="1">
                <a:latin typeface="Helvetica" panose="020B0604020202030204" pitchFamily="34" charset="0"/>
              </a:rPr>
              <a:t>mxp</a:t>
            </a:r>
            <a:endParaRPr lang="es-ES" sz="3200" dirty="0">
              <a:latin typeface="Helvetica" panose="020B0604020202030204" pitchFamily="34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373E2ECC-8664-1744-8C29-564C84CE18E2}"/>
              </a:ext>
            </a:extLst>
          </p:cNvPr>
          <p:cNvSpPr/>
          <p:nvPr/>
        </p:nvSpPr>
        <p:spPr>
          <a:xfrm>
            <a:off x="1399823" y="8426521"/>
            <a:ext cx="5356547" cy="17755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Helvetica" panose="020B0604020202030204" pitchFamily="34" charset="0"/>
              </a:rPr>
              <a:t>Social Security Enrolment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latin typeface="Helvetica" panose="020B0604020202030204" pitchFamily="34" charset="0"/>
              </a:rPr>
              <a:t>319,167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7A6D105-6AE3-7A45-862E-E6436DE05EA3}"/>
              </a:ext>
            </a:extLst>
          </p:cNvPr>
          <p:cNvSpPr txBox="1"/>
          <p:nvPr/>
        </p:nvSpPr>
        <p:spPr>
          <a:xfrm>
            <a:off x="20265084" y="12208477"/>
            <a:ext cx="405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*Source: INEGI, IMSS, ARHL, FOMEC Laguna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3CCB9948-D38A-A14F-99FC-68E2C893D639}"/>
              </a:ext>
            </a:extLst>
          </p:cNvPr>
          <p:cNvSpPr/>
          <p:nvPr/>
        </p:nvSpPr>
        <p:spPr>
          <a:xfrm>
            <a:off x="1453367" y="10407713"/>
            <a:ext cx="5356547" cy="17755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Helvetica" panose="020B0604020202030204" pitchFamily="34" charset="0"/>
              </a:rPr>
              <a:t>Turn over rate (average)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latin typeface="Helvetica" panose="020B0604020202030204" pitchFamily="34" charset="0"/>
              </a:rPr>
              <a:t>4.04 %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EC79D87-03FD-3D47-B639-9017FFC51FF4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068BB65-4D98-9A41-BB27-276BF2DBCC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80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30859D2-F736-6B4E-B499-457D63ADB2E1}"/>
              </a:ext>
            </a:extLst>
          </p:cNvPr>
          <p:cNvSpPr txBox="1">
            <a:spLocks/>
          </p:cNvSpPr>
          <p:nvPr/>
        </p:nvSpPr>
        <p:spPr>
          <a:xfrm>
            <a:off x="1163038" y="345989"/>
            <a:ext cx="17446237" cy="1729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/>
                </a:solidFill>
                <a:latin typeface="Helvetica Neue"/>
                <a:ea typeface="MS PGothic" charset="0"/>
                <a:cs typeface="MS PGothic" charset="0"/>
                <a:sym typeface="HelveticaNeueLT Std Bold" charset="0"/>
              </a:rPr>
              <a:t>College graduates in engineering (annual average) *</a:t>
            </a:r>
            <a:endParaRPr lang="en-US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2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1351584" y="2425420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ES" sz="3400" dirty="0">
                <a:solidFill>
                  <a:schemeClr val="bg1"/>
                </a:solidFill>
                <a:latin typeface="Helvetica" panose="020B0604020202030204" pitchFamily="34" charset="0"/>
              </a:rPr>
              <a:t>Industrial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ES" sz="3400" dirty="0">
                <a:solidFill>
                  <a:schemeClr val="bg1"/>
                </a:solidFill>
                <a:latin typeface="Helvetica" panose="020B0604020202030204" pitchFamily="34" charset="0"/>
              </a:rPr>
              <a:t>276</a:t>
            </a:r>
          </a:p>
        </p:txBody>
      </p:sp>
      <p:sp>
        <p:nvSpPr>
          <p:cNvPr id="39" name="Rectángulo redondeado 38"/>
          <p:cNvSpPr/>
          <p:nvPr/>
        </p:nvSpPr>
        <p:spPr>
          <a:xfrm>
            <a:off x="1351584" y="4409103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Mechatronic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>
                <a:latin typeface="Helvetica" panose="020B0604020202030204" pitchFamily="34" charset="0"/>
              </a:rPr>
              <a:t>231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1355160" y="8447965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Electromechanical </a:t>
            </a:r>
            <a:r>
              <a:rPr lang="en-US" sz="2800">
                <a:latin typeface="Helvetica" panose="020B0604020202030204" pitchFamily="34" charset="0"/>
              </a:rPr>
              <a:t> </a:t>
            </a:r>
            <a:endParaRPr lang="en-US" sz="3200">
              <a:latin typeface="Helvetica" panose="020B0604020202030204" pitchFamily="34" charset="0"/>
            </a:endParaRP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>
                <a:latin typeface="Helvetica" panose="020B0604020202030204" pitchFamily="34" charset="0"/>
              </a:rPr>
              <a:t>93</a:t>
            </a:r>
            <a:endParaRPr lang="en-US" sz="2800">
              <a:latin typeface="Helvetica" panose="020B0604020202030204" pitchFamily="34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7311048" y="4435321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Information technology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226</a:t>
            </a:r>
          </a:p>
        </p:txBody>
      </p:sp>
      <p:sp>
        <p:nvSpPr>
          <p:cNvPr id="44" name="Rectángulo redondeado 43"/>
          <p:cNvSpPr/>
          <p:nvPr/>
        </p:nvSpPr>
        <p:spPr>
          <a:xfrm>
            <a:off x="7331562" y="8440020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Computer systems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149 </a:t>
            </a:r>
          </a:p>
        </p:txBody>
      </p:sp>
      <p:sp>
        <p:nvSpPr>
          <p:cNvPr id="45" name="Rectángulo redondeado 44"/>
          <p:cNvSpPr/>
          <p:nvPr/>
        </p:nvSpPr>
        <p:spPr>
          <a:xfrm>
            <a:off x="7327818" y="10530616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ES" sz="3400" dirty="0">
                <a:latin typeface="Helvetica" panose="020B0604020202030204" pitchFamily="34" charset="0"/>
              </a:rPr>
              <a:t>Civil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ES" sz="3400" dirty="0">
                <a:latin typeface="Helvetica" panose="020B0604020202030204" pitchFamily="34" charset="0"/>
              </a:rPr>
              <a:t>125</a:t>
            </a:r>
          </a:p>
        </p:txBody>
      </p:sp>
      <p:sp>
        <p:nvSpPr>
          <p:cNvPr id="46" name="Rectángulo redondeado 45"/>
          <p:cNvSpPr/>
          <p:nvPr/>
        </p:nvSpPr>
        <p:spPr>
          <a:xfrm>
            <a:off x="7334618" y="2452795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Electronics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38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373E2ECC-8664-1744-8C29-564C84CE18E2}"/>
              </a:ext>
            </a:extLst>
          </p:cNvPr>
          <p:cNvSpPr/>
          <p:nvPr/>
        </p:nvSpPr>
        <p:spPr>
          <a:xfrm>
            <a:off x="1307788" y="10499898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Electrical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66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C1C68DE1-D4D1-DF41-8974-7E30C7CB72E3}"/>
              </a:ext>
            </a:extLst>
          </p:cNvPr>
          <p:cNvSpPr/>
          <p:nvPr/>
        </p:nvSpPr>
        <p:spPr>
          <a:xfrm>
            <a:off x="1292456" y="6393921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Mechanic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125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DB22FCF2-22F0-9040-B255-7242770F113C}"/>
              </a:ext>
            </a:extLst>
          </p:cNvPr>
          <p:cNvSpPr/>
          <p:nvPr/>
        </p:nvSpPr>
        <p:spPr>
          <a:xfrm>
            <a:off x="7271431" y="6422918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Architecture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185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1ADE72-58C2-224A-B9F6-E0756B77BF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359" y="2005226"/>
            <a:ext cx="5218630" cy="31311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FF2694-4B6B-3847-9ADF-4BC0A8A234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883" y="3045591"/>
            <a:ext cx="2783709" cy="29369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AB38908-7822-6942-A2F2-D7E5598735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314" y="5150287"/>
            <a:ext cx="3025729" cy="31922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C9583A3-8CEE-2647-9CA3-AFA8B14B91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4139" y="8871386"/>
            <a:ext cx="3025802" cy="26698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BD045-F030-DE4C-B384-AB65A3288B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4891" y="6202205"/>
            <a:ext cx="2589701" cy="258970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8D03958-64A7-E645-A08B-0AE4A9D82A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6481" y="9364718"/>
            <a:ext cx="5405970" cy="20495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12694D-D1DF-944A-9610-D8E5918D6BE8}"/>
              </a:ext>
            </a:extLst>
          </p:cNvPr>
          <p:cNvSpPr txBox="1"/>
          <p:nvPr/>
        </p:nvSpPr>
        <p:spPr>
          <a:xfrm>
            <a:off x="21031213" y="12208478"/>
            <a:ext cx="336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*Source: FOMEC Laguna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C4741AF-8CD2-6242-9517-2F29B3A54D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7660" y="5365831"/>
            <a:ext cx="2698750" cy="269875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E9F9541-DB85-424B-97B7-5EAA3316D19E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788A60A-CC2E-854A-A8F8-0F63F76543C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65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30859D2-F736-6B4E-B499-457D63ADB2E1}"/>
              </a:ext>
            </a:extLst>
          </p:cNvPr>
          <p:cNvSpPr txBox="1">
            <a:spLocks/>
          </p:cNvSpPr>
          <p:nvPr/>
        </p:nvSpPr>
        <p:spPr>
          <a:xfrm>
            <a:off x="1163039" y="345989"/>
            <a:ext cx="18484204" cy="1729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/>
                </a:solidFill>
                <a:latin typeface="Helvetica Neue"/>
                <a:ea typeface="MS PGothic" charset="0"/>
                <a:cs typeface="MS PGothic" charset="0"/>
                <a:sym typeface="HelveticaNeueLT Std Bold" charset="0"/>
              </a:rPr>
              <a:t>Graduates from industrial technical schools (annual average)*</a:t>
            </a:r>
            <a:endParaRPr lang="en-US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2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1351584" y="2425420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solidFill>
                  <a:schemeClr val="bg1"/>
                </a:solidFill>
                <a:latin typeface="Helvetica" panose="020B0604020202030204" pitchFamily="34" charset="0"/>
              </a:rPr>
              <a:t>Electronics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solidFill>
                  <a:schemeClr val="bg1"/>
                </a:solidFill>
                <a:latin typeface="Helvetica" panose="020B0604020202030204" pitchFamily="34" charset="0"/>
              </a:rPr>
              <a:t>784</a:t>
            </a:r>
          </a:p>
        </p:txBody>
      </p:sp>
      <p:sp>
        <p:nvSpPr>
          <p:cNvPr id="39" name="Rectángulo redondeado 38"/>
          <p:cNvSpPr/>
          <p:nvPr/>
        </p:nvSpPr>
        <p:spPr>
          <a:xfrm>
            <a:off x="1351584" y="4472165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 dirty="0">
                <a:latin typeface="Helvetica" panose="020B0604020202030204" pitchFamily="34" charset="0"/>
              </a:rPr>
              <a:t>Electrical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Helvetica" panose="020B0604020202030204" pitchFamily="34" charset="0"/>
              </a:rPr>
              <a:t>537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1355160" y="8511027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Production </a:t>
            </a:r>
            <a:r>
              <a:rPr lang="en-US" sz="2800">
                <a:latin typeface="Helvetica" panose="020B0604020202030204" pitchFamily="34" charset="0"/>
              </a:rPr>
              <a:t> </a:t>
            </a:r>
            <a:endParaRPr lang="en-US" sz="3200">
              <a:latin typeface="Helvetica" panose="020B0604020202030204" pitchFamily="34" charset="0"/>
            </a:endParaRP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>
                <a:latin typeface="Helvetica" panose="020B0604020202030204" pitchFamily="34" charset="0"/>
              </a:rPr>
              <a:t>410</a:t>
            </a:r>
            <a:endParaRPr lang="en-US" sz="2800">
              <a:latin typeface="Helvetica" panose="020B0604020202030204" pitchFamily="34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7311048" y="5412782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Electromechanics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261</a:t>
            </a:r>
          </a:p>
        </p:txBody>
      </p:sp>
      <p:sp>
        <p:nvSpPr>
          <p:cNvPr id="44" name="Rectángulo redondeado 43"/>
          <p:cNvSpPr/>
          <p:nvPr/>
        </p:nvSpPr>
        <p:spPr>
          <a:xfrm>
            <a:off x="7331562" y="9606667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Textile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74</a:t>
            </a:r>
          </a:p>
        </p:txBody>
      </p:sp>
      <p:sp>
        <p:nvSpPr>
          <p:cNvPr id="46" name="Rectángulo redondeado 45"/>
          <p:cNvSpPr/>
          <p:nvPr/>
        </p:nvSpPr>
        <p:spPr>
          <a:xfrm>
            <a:off x="7334618" y="3367194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Industrial maintenance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293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373E2ECC-8664-1744-8C29-564C84CE18E2}"/>
              </a:ext>
            </a:extLst>
          </p:cNvPr>
          <p:cNvSpPr/>
          <p:nvPr/>
        </p:nvSpPr>
        <p:spPr>
          <a:xfrm>
            <a:off x="1307788" y="10562960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Machines and tools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149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C1C68DE1-D4D1-DF41-8974-7E30C7CB72E3}"/>
              </a:ext>
            </a:extLst>
          </p:cNvPr>
          <p:cNvSpPr/>
          <p:nvPr/>
        </p:nvSpPr>
        <p:spPr>
          <a:xfrm>
            <a:off x="1292456" y="6488514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Automotive maintenance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528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DB22FCF2-22F0-9040-B255-7242770F113C}"/>
              </a:ext>
            </a:extLst>
          </p:cNvPr>
          <p:cNvSpPr/>
          <p:nvPr/>
        </p:nvSpPr>
        <p:spPr>
          <a:xfrm>
            <a:off x="7271431" y="7494972"/>
            <a:ext cx="5356547" cy="1764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Mechatronics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400">
                <a:latin typeface="Helvetica" panose="020B0604020202030204" pitchFamily="34" charset="0"/>
              </a:rPr>
              <a:t>219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C523BA-99F5-4544-B06A-A75BA84744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3081" y="2097548"/>
            <a:ext cx="4045341" cy="26005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2DFF819-EA82-B34A-B90D-0DC535C17B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3655" y="3904697"/>
            <a:ext cx="3237508" cy="32375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437F75-38FB-4E43-8730-1BB154D480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75975" y="5313468"/>
            <a:ext cx="2645240" cy="27414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EA99B7A-F7CA-9D4D-97A0-233C1BFE16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2940" y="8262033"/>
            <a:ext cx="2763099" cy="23327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C209B7-36FA-2F4B-AAB9-5CFC40A7BD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5266" y="8577568"/>
            <a:ext cx="7067677" cy="25188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7BF55C6-CB00-7242-9400-9E09810B9011}"/>
              </a:ext>
            </a:extLst>
          </p:cNvPr>
          <p:cNvSpPr txBox="1"/>
          <p:nvPr/>
        </p:nvSpPr>
        <p:spPr>
          <a:xfrm>
            <a:off x="21525481" y="12208478"/>
            <a:ext cx="2693763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*Source: FOMEC Laguna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6B8992B-AA4D-7541-B596-BF1EBD2A56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3492" y="2992457"/>
            <a:ext cx="3060213" cy="322866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E9B9DC7-EB7D-C341-82CA-818B8119C991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5219B3E-D984-EE41-BF1D-3A593092A3B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23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0"/>
            <a:ext cx="15281279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8B9659-E88A-0043-8C68-8A8ABA5565AA}"/>
              </a:ext>
            </a:extLst>
          </p:cNvPr>
          <p:cNvSpPr txBox="1">
            <a:spLocks/>
          </p:cNvSpPr>
          <p:nvPr/>
        </p:nvSpPr>
        <p:spPr>
          <a:xfrm>
            <a:off x="1250151" y="588442"/>
            <a:ext cx="18327757" cy="1347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 Neue"/>
              </a:rPr>
              <a:t>Master Plan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63E208-171E-9447-B935-1B1F5FB50402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CAD6E31-734C-254A-89FA-C4DE64D64D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3519" y="2774673"/>
            <a:ext cx="22033745" cy="9334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15FAF3-855F-A844-A85A-E52CC2052F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8988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8B9659-E88A-0043-8C68-8A8ABA5565AA}"/>
              </a:ext>
            </a:extLst>
          </p:cNvPr>
          <p:cNvSpPr txBox="1">
            <a:spLocks/>
          </p:cNvSpPr>
          <p:nvPr/>
        </p:nvSpPr>
        <p:spPr>
          <a:xfrm>
            <a:off x="1250151" y="588442"/>
            <a:ext cx="18327757" cy="1347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 Neue"/>
              </a:rPr>
              <a:t>Master plan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2CEB7C7-F902-994E-8207-F7BB9C8D1ACD}"/>
              </a:ext>
            </a:extLst>
          </p:cNvPr>
          <p:cNvSpPr txBox="1"/>
          <p:nvPr/>
        </p:nvSpPr>
        <p:spPr>
          <a:xfrm>
            <a:off x="16718461" y="5968328"/>
            <a:ext cx="7665539" cy="277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Helvetica" charset="0"/>
                <a:cs typeface="Helvetica" charset="0"/>
              </a:rPr>
              <a:t>Project to be develop in three phases: </a:t>
            </a:r>
            <a:br>
              <a:rPr lang="en-US" b="0" dirty="0">
                <a:solidFill>
                  <a:schemeClr val="tx1"/>
                </a:solidFill>
                <a:ea typeface="Helvetica" charset="0"/>
                <a:cs typeface="Helvetica" charset="0"/>
              </a:rPr>
            </a:br>
            <a:r>
              <a:rPr lang="en-US" b="0" dirty="0">
                <a:solidFill>
                  <a:schemeClr val="tx1"/>
                </a:solidFill>
                <a:ea typeface="Helvetica" charset="0"/>
                <a:cs typeface="Helvetica" charset="0"/>
              </a:rPr>
              <a:t>Phase I:    4.74 has. (Under development)</a:t>
            </a:r>
            <a:br>
              <a:rPr lang="en-US" b="0" dirty="0">
                <a:solidFill>
                  <a:schemeClr val="tx1"/>
                </a:solidFill>
                <a:ea typeface="Helvetica" charset="0"/>
                <a:cs typeface="Helvetica" charset="0"/>
              </a:rPr>
            </a:br>
            <a:r>
              <a:rPr lang="en-US" b="0" dirty="0">
                <a:solidFill>
                  <a:schemeClr val="tx1"/>
                </a:solidFill>
                <a:ea typeface="Helvetica" charset="0"/>
                <a:cs typeface="Helvetica" charset="0"/>
              </a:rPr>
              <a:t>Phase II: 15.95 has. (To be developed)</a:t>
            </a:r>
            <a:br>
              <a:rPr lang="en-US" b="0" dirty="0">
                <a:solidFill>
                  <a:schemeClr val="tx1"/>
                </a:solidFill>
                <a:ea typeface="Helvetica" charset="0"/>
                <a:cs typeface="Helvetica" charset="0"/>
              </a:rPr>
            </a:br>
            <a:r>
              <a:rPr lang="en-US" b="0" dirty="0">
                <a:solidFill>
                  <a:schemeClr val="tx1"/>
                </a:solidFill>
                <a:ea typeface="Helvetica" charset="0"/>
                <a:cs typeface="Helvetica" charset="0"/>
              </a:rPr>
              <a:t>Phase III: 20.22 has. (To be developed)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35672C-A934-C542-98E3-5D8BD3EAA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344459" y="-998922"/>
            <a:ext cx="10361604" cy="16486403"/>
          </a:xfrm>
          <a:prstGeom prst="rect">
            <a:avLst/>
          </a:prstGeom>
        </p:spPr>
      </p:pic>
      <p:sp>
        <p:nvSpPr>
          <p:cNvPr id="6" name="Forma libre 5">
            <a:extLst>
              <a:ext uri="{FF2B5EF4-FFF2-40B4-BE49-F238E27FC236}">
                <a16:creationId xmlns:a16="http://schemas.microsoft.com/office/drawing/2014/main" id="{8169376C-E072-6F48-A54E-96936836FC20}"/>
              </a:ext>
            </a:extLst>
          </p:cNvPr>
          <p:cNvSpPr/>
          <p:nvPr/>
        </p:nvSpPr>
        <p:spPr>
          <a:xfrm>
            <a:off x="7342094" y="2985247"/>
            <a:ext cx="4007224" cy="4383741"/>
          </a:xfrm>
          <a:custGeom>
            <a:avLst/>
            <a:gdLst>
              <a:gd name="connsiteX0" fmla="*/ 968188 w 4007224"/>
              <a:gd name="connsiteY0" fmla="*/ 80682 h 4383741"/>
              <a:gd name="connsiteX1" fmla="*/ 0 w 4007224"/>
              <a:gd name="connsiteY1" fmla="*/ 3738282 h 4383741"/>
              <a:gd name="connsiteX2" fmla="*/ 3415553 w 4007224"/>
              <a:gd name="connsiteY2" fmla="*/ 4383741 h 4383741"/>
              <a:gd name="connsiteX3" fmla="*/ 3980330 w 4007224"/>
              <a:gd name="connsiteY3" fmla="*/ 1613647 h 4383741"/>
              <a:gd name="connsiteX4" fmla="*/ 2743200 w 4007224"/>
              <a:gd name="connsiteY4" fmla="*/ 1344706 h 4383741"/>
              <a:gd name="connsiteX5" fmla="*/ 2985247 w 4007224"/>
              <a:gd name="connsiteY5" fmla="*/ 215153 h 4383741"/>
              <a:gd name="connsiteX6" fmla="*/ 4007224 w 4007224"/>
              <a:gd name="connsiteY6" fmla="*/ 0 h 4383741"/>
              <a:gd name="connsiteX7" fmla="*/ 1075765 w 4007224"/>
              <a:gd name="connsiteY7" fmla="*/ 0 h 4383741"/>
              <a:gd name="connsiteX8" fmla="*/ 1075765 w 4007224"/>
              <a:gd name="connsiteY8" fmla="*/ 0 h 438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7224" h="4383741">
                <a:moveTo>
                  <a:pt x="968188" y="80682"/>
                </a:moveTo>
                <a:lnTo>
                  <a:pt x="0" y="3738282"/>
                </a:lnTo>
                <a:lnTo>
                  <a:pt x="3415553" y="4383741"/>
                </a:lnTo>
                <a:lnTo>
                  <a:pt x="3980330" y="1613647"/>
                </a:lnTo>
                <a:lnTo>
                  <a:pt x="2743200" y="1344706"/>
                </a:lnTo>
                <a:lnTo>
                  <a:pt x="2985247" y="215153"/>
                </a:lnTo>
                <a:lnTo>
                  <a:pt x="4007224" y="0"/>
                </a:lnTo>
                <a:lnTo>
                  <a:pt x="1075765" y="0"/>
                </a:lnTo>
                <a:lnTo>
                  <a:pt x="1075765" y="0"/>
                </a:lnTo>
              </a:path>
            </a:pathLst>
          </a:cu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6EF9DEC4-A06A-4A41-9B03-48693FA27564}"/>
              </a:ext>
            </a:extLst>
          </p:cNvPr>
          <p:cNvSpPr/>
          <p:nvPr/>
        </p:nvSpPr>
        <p:spPr>
          <a:xfrm>
            <a:off x="8686800" y="2904565"/>
            <a:ext cx="7557247" cy="8686800"/>
          </a:xfrm>
          <a:custGeom>
            <a:avLst/>
            <a:gdLst>
              <a:gd name="connsiteX0" fmla="*/ 2689412 w 7557247"/>
              <a:gd name="connsiteY0" fmla="*/ 53788 h 8686800"/>
              <a:gd name="connsiteX1" fmla="*/ 1694329 w 7557247"/>
              <a:gd name="connsiteY1" fmla="*/ 268941 h 8686800"/>
              <a:gd name="connsiteX2" fmla="*/ 1425388 w 7557247"/>
              <a:gd name="connsiteY2" fmla="*/ 1344706 h 8686800"/>
              <a:gd name="connsiteX3" fmla="*/ 2662518 w 7557247"/>
              <a:gd name="connsiteY3" fmla="*/ 1694329 h 8686800"/>
              <a:gd name="connsiteX4" fmla="*/ 2097741 w 7557247"/>
              <a:gd name="connsiteY4" fmla="*/ 4518211 h 8686800"/>
              <a:gd name="connsiteX5" fmla="*/ 645459 w 7557247"/>
              <a:gd name="connsiteY5" fmla="*/ 4276164 h 8686800"/>
              <a:gd name="connsiteX6" fmla="*/ 0 w 7557247"/>
              <a:gd name="connsiteY6" fmla="*/ 7288306 h 8686800"/>
              <a:gd name="connsiteX7" fmla="*/ 6158753 w 7557247"/>
              <a:gd name="connsiteY7" fmla="*/ 8686800 h 8686800"/>
              <a:gd name="connsiteX8" fmla="*/ 7557247 w 7557247"/>
              <a:gd name="connsiteY8" fmla="*/ 0 h 8686800"/>
              <a:gd name="connsiteX9" fmla="*/ 2770094 w 7557247"/>
              <a:gd name="connsiteY9" fmla="*/ 26894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57247" h="8686800">
                <a:moveTo>
                  <a:pt x="2689412" y="53788"/>
                </a:moveTo>
                <a:lnTo>
                  <a:pt x="1694329" y="268941"/>
                </a:lnTo>
                <a:lnTo>
                  <a:pt x="1425388" y="1344706"/>
                </a:lnTo>
                <a:lnTo>
                  <a:pt x="2662518" y="1694329"/>
                </a:lnTo>
                <a:lnTo>
                  <a:pt x="2097741" y="4518211"/>
                </a:lnTo>
                <a:lnTo>
                  <a:pt x="645459" y="4276164"/>
                </a:lnTo>
                <a:lnTo>
                  <a:pt x="0" y="7288306"/>
                </a:lnTo>
                <a:lnTo>
                  <a:pt x="6158753" y="8686800"/>
                </a:lnTo>
                <a:lnTo>
                  <a:pt x="7557247" y="0"/>
                </a:lnTo>
                <a:lnTo>
                  <a:pt x="2770094" y="26894"/>
                </a:lnTo>
              </a:path>
            </a:pathLst>
          </a:custGeom>
          <a:solidFill>
            <a:srgbClr val="CC99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CD8122A-3722-D840-8A97-B4BD271E1A56}"/>
              </a:ext>
            </a:extLst>
          </p:cNvPr>
          <p:cNvSpPr/>
          <p:nvPr/>
        </p:nvSpPr>
        <p:spPr>
          <a:xfrm>
            <a:off x="16273410" y="6883437"/>
            <a:ext cx="383458" cy="324464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BA59E1-AD25-4049-8F21-4EB019D0F432}"/>
              </a:ext>
            </a:extLst>
          </p:cNvPr>
          <p:cNvSpPr/>
          <p:nvPr/>
        </p:nvSpPr>
        <p:spPr>
          <a:xfrm>
            <a:off x="16245961" y="7602931"/>
            <a:ext cx="383458" cy="32446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2E362B8-1820-F746-8E0E-7BD1BECEC61F}"/>
              </a:ext>
            </a:extLst>
          </p:cNvPr>
          <p:cNvSpPr/>
          <p:nvPr/>
        </p:nvSpPr>
        <p:spPr>
          <a:xfrm>
            <a:off x="16243226" y="8275173"/>
            <a:ext cx="383458" cy="324464"/>
          </a:xfrm>
          <a:prstGeom prst="rect">
            <a:avLst/>
          </a:prstGeom>
          <a:solidFill>
            <a:srgbClr val="CC99FF">
              <a:alpha val="41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Forma libre 1">
            <a:extLst>
              <a:ext uri="{FF2B5EF4-FFF2-40B4-BE49-F238E27FC236}">
                <a16:creationId xmlns:a16="http://schemas.microsoft.com/office/drawing/2014/main" id="{FEBC1394-714E-D84A-9209-3A8980B5853A}"/>
              </a:ext>
            </a:extLst>
          </p:cNvPr>
          <p:cNvSpPr/>
          <p:nvPr/>
        </p:nvSpPr>
        <p:spPr>
          <a:xfrm>
            <a:off x="1219200" y="3075709"/>
            <a:ext cx="8118764" cy="7148946"/>
          </a:xfrm>
          <a:custGeom>
            <a:avLst/>
            <a:gdLst>
              <a:gd name="connsiteX0" fmla="*/ 7065818 w 8118764"/>
              <a:gd name="connsiteY0" fmla="*/ 0 h 7148946"/>
              <a:gd name="connsiteX1" fmla="*/ 6123709 w 8118764"/>
              <a:gd name="connsiteY1" fmla="*/ 3602182 h 7148946"/>
              <a:gd name="connsiteX2" fmla="*/ 8118764 w 8118764"/>
              <a:gd name="connsiteY2" fmla="*/ 4045527 h 7148946"/>
              <a:gd name="connsiteX3" fmla="*/ 7453745 w 8118764"/>
              <a:gd name="connsiteY3" fmla="*/ 7148946 h 7148946"/>
              <a:gd name="connsiteX4" fmla="*/ 0 w 8118764"/>
              <a:gd name="connsiteY4" fmla="*/ 5375564 h 7148946"/>
              <a:gd name="connsiteX5" fmla="*/ 720436 w 8118764"/>
              <a:gd name="connsiteY5" fmla="*/ 138546 h 7148946"/>
              <a:gd name="connsiteX6" fmla="*/ 3574473 w 8118764"/>
              <a:gd name="connsiteY6" fmla="*/ 138546 h 7148946"/>
              <a:gd name="connsiteX7" fmla="*/ 3380509 w 8118764"/>
              <a:gd name="connsiteY7" fmla="*/ 942109 h 7148946"/>
              <a:gd name="connsiteX8" fmla="*/ 6594764 w 8118764"/>
              <a:gd name="connsiteY8" fmla="*/ 1634836 h 714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18764" h="7148946">
                <a:moveTo>
                  <a:pt x="7065818" y="0"/>
                </a:moveTo>
                <a:lnTo>
                  <a:pt x="6123709" y="3602182"/>
                </a:lnTo>
                <a:lnTo>
                  <a:pt x="8118764" y="4045527"/>
                </a:lnTo>
                <a:lnTo>
                  <a:pt x="7453745" y="7148946"/>
                </a:lnTo>
                <a:lnTo>
                  <a:pt x="0" y="5375564"/>
                </a:lnTo>
                <a:lnTo>
                  <a:pt x="720436" y="138546"/>
                </a:lnTo>
                <a:lnTo>
                  <a:pt x="3574473" y="138546"/>
                </a:lnTo>
                <a:lnTo>
                  <a:pt x="3380509" y="942109"/>
                </a:lnTo>
                <a:lnTo>
                  <a:pt x="6594764" y="1634836"/>
                </a:lnTo>
              </a:path>
            </a:pathLst>
          </a:cu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A09B572-690B-354C-9781-6FB75101148F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42A84BF-4AC1-234D-8000-352F6280C9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01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Rectángulo 15">
            <a:extLst>
              <a:ext uri="{FF2B5EF4-FFF2-40B4-BE49-F238E27FC236}">
                <a16:creationId xmlns:a16="http://schemas.microsoft.com/office/drawing/2014/main" id="{FB293A5F-82E7-CF4B-991E-0D5FB7C6DD12}"/>
              </a:ext>
            </a:extLst>
          </p:cNvPr>
          <p:cNvSpPr/>
          <p:nvPr/>
        </p:nvSpPr>
        <p:spPr>
          <a:xfrm>
            <a:off x="2002973" y="2663952"/>
            <a:ext cx="2821577" cy="5878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5000"/>
              </a:lnSpc>
              <a:buClr>
                <a:schemeClr val="bg1"/>
              </a:buClr>
              <a:defRPr/>
            </a:pPr>
            <a:r>
              <a:rPr lang="en-US" sz="2400" dirty="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Power Supply</a:t>
            </a:r>
          </a:p>
          <a:p>
            <a:pPr fontAlgn="auto">
              <a:lnSpc>
                <a:spcPct val="95000"/>
              </a:lnSpc>
              <a:spcAft>
                <a:spcPts val="0"/>
              </a:spcAft>
              <a:buClr>
                <a:schemeClr val="bg1"/>
              </a:buClr>
              <a:defRPr/>
            </a:pPr>
            <a:endParaRPr lang="es-ES" sz="2400" b="1" dirty="0">
              <a:solidFill>
                <a:srgbClr val="012353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4" name="Rectángulo 15">
            <a:extLst>
              <a:ext uri="{FF2B5EF4-FFF2-40B4-BE49-F238E27FC236}">
                <a16:creationId xmlns:a16="http://schemas.microsoft.com/office/drawing/2014/main" id="{90655D5E-152A-564C-838C-17EA6197F7CD}"/>
              </a:ext>
            </a:extLst>
          </p:cNvPr>
          <p:cNvSpPr/>
          <p:nvPr/>
        </p:nvSpPr>
        <p:spPr>
          <a:xfrm>
            <a:off x="2199430" y="5038344"/>
            <a:ext cx="1604473" cy="125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ct val="95000"/>
              </a:lnSpc>
              <a:buClr>
                <a:schemeClr val="bg1"/>
              </a:buClr>
              <a:defRPr/>
            </a:pPr>
            <a:r>
              <a:rPr lang="en-US" sz="2400" dirty="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Water</a:t>
            </a:r>
          </a:p>
        </p:txBody>
      </p:sp>
      <p:sp>
        <p:nvSpPr>
          <p:cNvPr id="55" name="Rectángulo 15">
            <a:extLst>
              <a:ext uri="{FF2B5EF4-FFF2-40B4-BE49-F238E27FC236}">
                <a16:creationId xmlns:a16="http://schemas.microsoft.com/office/drawing/2014/main" id="{2ECA9DC9-3E65-CB43-A754-FB96EEEF6DD0}"/>
              </a:ext>
            </a:extLst>
          </p:cNvPr>
          <p:cNvSpPr/>
          <p:nvPr/>
        </p:nvSpPr>
        <p:spPr>
          <a:xfrm>
            <a:off x="2123820" y="7583589"/>
            <a:ext cx="3645605" cy="9981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ct val="95000"/>
              </a:lnSpc>
              <a:buClr>
                <a:schemeClr val="bg1"/>
              </a:buClr>
              <a:defRPr/>
            </a:pPr>
            <a:r>
              <a:rPr lang="en-US" sz="2400" dirty="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Telecommunication</a:t>
            </a:r>
            <a:endParaRPr lang="es-ES" sz="2400" b="1" dirty="0">
              <a:solidFill>
                <a:srgbClr val="012353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7" name="Rectángulo 15">
            <a:extLst>
              <a:ext uri="{FF2B5EF4-FFF2-40B4-BE49-F238E27FC236}">
                <a16:creationId xmlns:a16="http://schemas.microsoft.com/office/drawing/2014/main" id="{2D52E9A0-1362-7C47-A26A-F306A071B831}"/>
              </a:ext>
            </a:extLst>
          </p:cNvPr>
          <p:cNvSpPr/>
          <p:nvPr/>
        </p:nvSpPr>
        <p:spPr>
          <a:xfrm>
            <a:off x="2253344" y="10207170"/>
            <a:ext cx="3289878" cy="947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ct val="95000"/>
              </a:lnSpc>
              <a:buClr>
                <a:schemeClr val="bg1"/>
              </a:buClr>
              <a:defRPr/>
            </a:pPr>
            <a:r>
              <a:rPr lang="en-US" sz="2400" dirty="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Amenities</a:t>
            </a:r>
          </a:p>
        </p:txBody>
      </p:sp>
      <p:sp>
        <p:nvSpPr>
          <p:cNvPr id="63" name="Rectángulo 16">
            <a:extLst>
              <a:ext uri="{FF2B5EF4-FFF2-40B4-BE49-F238E27FC236}">
                <a16:creationId xmlns:a16="http://schemas.microsoft.com/office/drawing/2014/main" id="{D180F2FA-E319-9A44-9FCA-7D7FF716AE94}"/>
              </a:ext>
            </a:extLst>
          </p:cNvPr>
          <p:cNvSpPr/>
          <p:nvPr/>
        </p:nvSpPr>
        <p:spPr>
          <a:xfrm>
            <a:off x="8435493" y="1959428"/>
            <a:ext cx="7363714" cy="182554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34950" algn="just" fontAlgn="auto">
              <a:lnSpc>
                <a:spcPct val="110000"/>
              </a:lnSpc>
              <a:spcAft>
                <a:spcPts val="0"/>
              </a:spcAft>
              <a:buClr>
                <a:srgbClr val="003366"/>
              </a:buClr>
              <a:buFont typeface="Wingdings" pitchFamily="2" charset="2"/>
              <a:buChar char="§"/>
              <a:defRPr/>
            </a:pPr>
            <a:r>
              <a:rPr lang="en-US" sz="200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Electrical line médium tension</a:t>
            </a:r>
            <a:r>
              <a:rPr lang="en-US" sz="2000" b="1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– 13.8 KV</a:t>
            </a:r>
          </a:p>
          <a:p>
            <a:pPr marL="285750" indent="-234950" algn="just" fontAlgn="auto">
              <a:lnSpc>
                <a:spcPct val="110000"/>
              </a:lnSpc>
              <a:spcAft>
                <a:spcPts val="0"/>
              </a:spcAft>
              <a:buClr>
                <a:srgbClr val="003366"/>
              </a:buClr>
              <a:buFont typeface="Wingdings" pitchFamily="2" charset="2"/>
              <a:buChar char="§"/>
              <a:defRPr/>
            </a:pPr>
            <a:r>
              <a:rPr lang="en-US" sz="2000" b="1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Infraestructure and capacity per hectare – </a:t>
            </a:r>
            <a:r>
              <a:rPr lang="en-US" sz="200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150 KVA/ha</a:t>
            </a:r>
          </a:p>
          <a:p>
            <a:pPr marL="285750" indent="-234950" algn="just" fontAlgn="auto">
              <a:lnSpc>
                <a:spcPct val="110000"/>
              </a:lnSpc>
              <a:spcAft>
                <a:spcPts val="0"/>
              </a:spcAft>
              <a:buClr>
                <a:srgbClr val="003366"/>
              </a:buClr>
              <a:buFont typeface="Wingdings" pitchFamily="2" charset="2"/>
              <a:buChar char="§"/>
              <a:defRPr/>
            </a:pPr>
            <a:r>
              <a:rPr lang="en-US" sz="200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Public Lightning</a:t>
            </a:r>
            <a:r>
              <a:rPr lang="en-US" sz="2000" b="1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en-US" sz="200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LED</a:t>
            </a:r>
            <a:r>
              <a:rPr lang="en-US" sz="2000">
                <a:solidFill>
                  <a:srgbClr val="003366"/>
                </a:solidFill>
              </a:rPr>
              <a:t>  </a:t>
            </a:r>
          </a:p>
        </p:txBody>
      </p:sp>
      <p:cxnSp>
        <p:nvCxnSpPr>
          <p:cNvPr id="64" name="20 Conector recto">
            <a:extLst>
              <a:ext uri="{FF2B5EF4-FFF2-40B4-BE49-F238E27FC236}">
                <a16:creationId xmlns:a16="http://schemas.microsoft.com/office/drawing/2014/main" id="{1FF831CB-F003-F344-8A15-F595EC814DA4}"/>
              </a:ext>
            </a:extLst>
          </p:cNvPr>
          <p:cNvCxnSpPr>
            <a:cxnSpLocks/>
          </p:cNvCxnSpPr>
          <p:nvPr/>
        </p:nvCxnSpPr>
        <p:spPr>
          <a:xfrm>
            <a:off x="1901598" y="4037900"/>
            <a:ext cx="185417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ángulo 16">
            <a:extLst>
              <a:ext uri="{FF2B5EF4-FFF2-40B4-BE49-F238E27FC236}">
                <a16:creationId xmlns:a16="http://schemas.microsoft.com/office/drawing/2014/main" id="{E908669A-4287-A44B-9EF6-28432BCCCA6F}"/>
              </a:ext>
            </a:extLst>
          </p:cNvPr>
          <p:cNvSpPr/>
          <p:nvPr/>
        </p:nvSpPr>
        <p:spPr>
          <a:xfrm>
            <a:off x="8525325" y="4964633"/>
            <a:ext cx="7025525" cy="15043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34950" algn="just">
              <a:lnSpc>
                <a:spcPct val="110000"/>
              </a:lnSpc>
              <a:buClr>
                <a:srgbClr val="003366"/>
              </a:buClr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Water system SIMAS Matamoros</a:t>
            </a:r>
          </a:p>
          <a:p>
            <a:pPr marL="285750" indent="-234950" algn="just">
              <a:lnSpc>
                <a:spcPct val="110000"/>
              </a:lnSpc>
              <a:buClr>
                <a:srgbClr val="003366"/>
              </a:buClr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Drainage system SIMAS Matamoros. </a:t>
            </a:r>
          </a:p>
          <a:p>
            <a:pPr marL="285750" indent="-234950" algn="just">
              <a:lnSpc>
                <a:spcPct val="110000"/>
              </a:lnSpc>
              <a:buClr>
                <a:srgbClr val="003366"/>
              </a:buClr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12353"/>
                </a:solidFill>
                <a:latin typeface="Helvetica" charset="0"/>
                <a:ea typeface="Helvetica" charset="0"/>
                <a:cs typeface="Helvetica" charset="0"/>
              </a:rPr>
              <a:t>Rain water system – superficial and pipeline</a:t>
            </a:r>
          </a:p>
        </p:txBody>
      </p:sp>
      <p:sp>
        <p:nvSpPr>
          <p:cNvPr id="66" name="Rectángulo 16">
            <a:extLst>
              <a:ext uri="{FF2B5EF4-FFF2-40B4-BE49-F238E27FC236}">
                <a16:creationId xmlns:a16="http://schemas.microsoft.com/office/drawing/2014/main" id="{B2A1C41A-2770-4347-9755-B0F0CCF5CC04}"/>
              </a:ext>
            </a:extLst>
          </p:cNvPr>
          <p:cNvSpPr/>
          <p:nvPr/>
        </p:nvSpPr>
        <p:spPr>
          <a:xfrm>
            <a:off x="3273813" y="5671352"/>
            <a:ext cx="10793836" cy="107659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just" fontAlgn="auto">
              <a:lnSpc>
                <a:spcPct val="110000"/>
              </a:lnSpc>
              <a:spcAft>
                <a:spcPts val="0"/>
              </a:spcAft>
              <a:buClr>
                <a:srgbClr val="003366"/>
              </a:buClr>
              <a:buFont typeface="Wingdings" pitchFamily="2" charset="2"/>
              <a:buChar char="§"/>
              <a:defRPr/>
            </a:pPr>
            <a:endParaRPr lang="es-ES_tradnl" sz="2400" dirty="0">
              <a:solidFill>
                <a:srgbClr val="012353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8" name="Rectángulo 16">
            <a:extLst>
              <a:ext uri="{FF2B5EF4-FFF2-40B4-BE49-F238E27FC236}">
                <a16:creationId xmlns:a16="http://schemas.microsoft.com/office/drawing/2014/main" id="{EEA7EECD-FACC-2B45-BBC4-D671CE5D96B4}"/>
              </a:ext>
            </a:extLst>
          </p:cNvPr>
          <p:cNvSpPr/>
          <p:nvPr/>
        </p:nvSpPr>
        <p:spPr>
          <a:xfrm>
            <a:off x="8588064" y="7794466"/>
            <a:ext cx="5649289" cy="6855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8288" indent="-260350" algn="just">
              <a:lnSpc>
                <a:spcPct val="110000"/>
              </a:lnSpc>
              <a:buClr>
                <a:srgbClr val="003366"/>
              </a:buClr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12353"/>
                </a:solidFill>
                <a:latin typeface="Helvetica" charset="0"/>
              </a:rPr>
              <a:t>Feasibility for voice &amp; data network, antenna or fiber optic cable </a:t>
            </a:r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E1E3C794-E232-F14F-BE9E-CAC1183DCE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878" y="5483896"/>
            <a:ext cx="338870" cy="537169"/>
          </a:xfrm>
          <a:prstGeom prst="rect">
            <a:avLst/>
          </a:prstGeom>
        </p:spPr>
      </p:pic>
      <p:sp>
        <p:nvSpPr>
          <p:cNvPr id="75" name="Rectángulo 16">
            <a:extLst>
              <a:ext uri="{FF2B5EF4-FFF2-40B4-BE49-F238E27FC236}">
                <a16:creationId xmlns:a16="http://schemas.microsoft.com/office/drawing/2014/main" id="{B393EDE7-727C-184F-8043-13067026880D}"/>
              </a:ext>
            </a:extLst>
          </p:cNvPr>
          <p:cNvSpPr/>
          <p:nvPr/>
        </p:nvSpPr>
        <p:spPr>
          <a:xfrm>
            <a:off x="8613686" y="9469090"/>
            <a:ext cx="8141312" cy="23083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7338" indent="-279400" algn="just">
              <a:lnSpc>
                <a:spcPct val="110000"/>
              </a:lnSpc>
              <a:buClr>
                <a:srgbClr val="003366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12353"/>
                </a:solidFill>
                <a:latin typeface="Helvetica" charset="0"/>
              </a:rPr>
              <a:t>Security 24/7</a:t>
            </a:r>
          </a:p>
          <a:p>
            <a:pPr marL="287338" indent="-279400" algn="just">
              <a:lnSpc>
                <a:spcPct val="110000"/>
              </a:lnSpc>
              <a:buClr>
                <a:srgbClr val="003366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12353"/>
                </a:solidFill>
                <a:latin typeface="Helvetica" charset="0"/>
              </a:rPr>
              <a:t>Controlled Access</a:t>
            </a:r>
          </a:p>
          <a:p>
            <a:pPr marL="287338" indent="-279400" algn="just">
              <a:lnSpc>
                <a:spcPct val="110000"/>
              </a:lnSpc>
              <a:buClr>
                <a:srgbClr val="003366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12353"/>
                </a:solidFill>
                <a:latin typeface="Helvetica" charset="0"/>
              </a:rPr>
              <a:t>Recreational  &amp; commercial areas</a:t>
            </a:r>
          </a:p>
          <a:p>
            <a:pPr marL="287338" indent="-279400" algn="just">
              <a:lnSpc>
                <a:spcPct val="110000"/>
              </a:lnSpc>
              <a:buClr>
                <a:srgbClr val="003366"/>
              </a:buClr>
              <a:buFont typeface="Wingdings" panose="05000000000000000000" pitchFamily="2" charset="2"/>
              <a:buChar char="§"/>
            </a:pPr>
            <a:r>
              <a:rPr lang="en-US" altLang="es-MX" sz="2000" dirty="0">
                <a:solidFill>
                  <a:srgbClr val="012353"/>
                </a:solidFill>
                <a:latin typeface="Helvetica" charset="0"/>
                <a:sym typeface="HelveticaNeueLT Std" pitchFamily="34" charset="0"/>
              </a:rPr>
              <a:t>Park Administration offices</a:t>
            </a:r>
          </a:p>
          <a:p>
            <a:pPr marL="287338" indent="-279400" algn="just">
              <a:lnSpc>
                <a:spcPct val="110000"/>
              </a:lnSpc>
              <a:buClr>
                <a:srgbClr val="003366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12353"/>
                </a:solidFill>
                <a:latin typeface="Helvetica" charset="0"/>
              </a:rPr>
              <a:t>Internal regulations</a:t>
            </a:r>
          </a:p>
        </p:txBody>
      </p:sp>
      <p:sp>
        <p:nvSpPr>
          <p:cNvPr id="79" name="Rectángulo">
            <a:extLst>
              <a:ext uri="{FF2B5EF4-FFF2-40B4-BE49-F238E27FC236}">
                <a16:creationId xmlns:a16="http://schemas.microsoft.com/office/drawing/2014/main" id="{B8254888-39F8-F04C-8DFA-DA730EA16784}"/>
              </a:ext>
            </a:extLst>
          </p:cNvPr>
          <p:cNvSpPr/>
          <p:nvPr/>
        </p:nvSpPr>
        <p:spPr>
          <a:xfrm>
            <a:off x="0" y="146304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80" name="Rectángulo">
            <a:extLst>
              <a:ext uri="{FF2B5EF4-FFF2-40B4-BE49-F238E27FC236}">
                <a16:creationId xmlns:a16="http://schemas.microsoft.com/office/drawing/2014/main" id="{4F58B459-4E45-5A4A-9A2C-248165A484A7}"/>
              </a:ext>
            </a:extLst>
          </p:cNvPr>
          <p:cNvSpPr/>
          <p:nvPr/>
        </p:nvSpPr>
        <p:spPr>
          <a:xfrm>
            <a:off x="-20257" y="12525607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261E02E9-7459-574D-870B-30531EABE404}"/>
              </a:ext>
            </a:extLst>
          </p:cNvPr>
          <p:cNvGrpSpPr/>
          <p:nvPr/>
        </p:nvGrpSpPr>
        <p:grpSpPr>
          <a:xfrm>
            <a:off x="6166131" y="2359460"/>
            <a:ext cx="1052140" cy="940045"/>
            <a:chOff x="1115160" y="2272374"/>
            <a:chExt cx="1052140" cy="940045"/>
          </a:xfrm>
        </p:grpSpPr>
        <p:sp>
          <p:nvSpPr>
            <p:cNvPr id="82" name="Oval 44">
              <a:extLst>
                <a:ext uri="{FF2B5EF4-FFF2-40B4-BE49-F238E27FC236}">
                  <a16:creationId xmlns:a16="http://schemas.microsoft.com/office/drawing/2014/main" id="{B96F8B01-CABF-BA45-AF30-5649931B5B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5160" y="2272374"/>
              <a:ext cx="1052140" cy="940045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4400" dirty="0">
                <a:solidFill>
                  <a:schemeClr val="bg1"/>
                </a:solidFill>
              </a:endParaRPr>
            </a:p>
          </p:txBody>
        </p:sp>
        <p:pic>
          <p:nvPicPr>
            <p:cNvPr id="83" name="Picture 5">
              <a:extLst>
                <a:ext uri="{FF2B5EF4-FFF2-40B4-BE49-F238E27FC236}">
                  <a16:creationId xmlns:a16="http://schemas.microsoft.com/office/drawing/2014/main" id="{E44804AC-5790-7C48-9B47-1D66831A0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1696" y="2383008"/>
              <a:ext cx="247234" cy="639566"/>
            </a:xfrm>
            <a:prstGeom prst="rect">
              <a:avLst/>
            </a:prstGeom>
          </p:spPr>
        </p:pic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10022C35-108B-E048-875B-B17F0FAFE746}"/>
              </a:ext>
            </a:extLst>
          </p:cNvPr>
          <p:cNvGrpSpPr/>
          <p:nvPr/>
        </p:nvGrpSpPr>
        <p:grpSpPr>
          <a:xfrm>
            <a:off x="6068159" y="5270876"/>
            <a:ext cx="1052140" cy="940045"/>
            <a:chOff x="1115160" y="5347076"/>
            <a:chExt cx="1052140" cy="940045"/>
          </a:xfrm>
        </p:grpSpPr>
        <p:sp>
          <p:nvSpPr>
            <p:cNvPr id="85" name="Oval 43">
              <a:extLst>
                <a:ext uri="{FF2B5EF4-FFF2-40B4-BE49-F238E27FC236}">
                  <a16:creationId xmlns:a16="http://schemas.microsoft.com/office/drawing/2014/main" id="{520AB936-0662-0347-B44C-EC88D3D88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5160" y="5347076"/>
              <a:ext cx="1052140" cy="940045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4400" dirty="0">
                <a:solidFill>
                  <a:schemeClr val="bg1"/>
                </a:solidFill>
              </a:endParaRPr>
            </a:p>
          </p:txBody>
        </p:sp>
        <p:pic>
          <p:nvPicPr>
            <p:cNvPr id="86" name="Picture 6">
              <a:extLst>
                <a:ext uri="{FF2B5EF4-FFF2-40B4-BE49-F238E27FC236}">
                  <a16:creationId xmlns:a16="http://schemas.microsoft.com/office/drawing/2014/main" id="{092151CF-6366-B949-9918-ABA08702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5878" y="5483896"/>
              <a:ext cx="338870" cy="537169"/>
            </a:xfrm>
            <a:prstGeom prst="rect">
              <a:avLst/>
            </a:prstGeom>
          </p:spPr>
        </p:pic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B1501312-B1E2-B34C-B5AF-0CFDE7C45662}"/>
              </a:ext>
            </a:extLst>
          </p:cNvPr>
          <p:cNvGrpSpPr/>
          <p:nvPr/>
        </p:nvGrpSpPr>
        <p:grpSpPr>
          <a:xfrm>
            <a:off x="6188137" y="7646004"/>
            <a:ext cx="1052140" cy="940045"/>
            <a:chOff x="999633" y="7340584"/>
            <a:chExt cx="1052140" cy="940045"/>
          </a:xfrm>
        </p:grpSpPr>
        <p:sp>
          <p:nvSpPr>
            <p:cNvPr id="88" name="Oval 40">
              <a:extLst>
                <a:ext uri="{FF2B5EF4-FFF2-40B4-BE49-F238E27FC236}">
                  <a16:creationId xmlns:a16="http://schemas.microsoft.com/office/drawing/2014/main" id="{9C3A11FA-CE59-DD4E-AE44-334A1CFE0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633" y="7340584"/>
              <a:ext cx="1052140" cy="940045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4400" dirty="0">
                <a:solidFill>
                  <a:schemeClr val="bg1"/>
                </a:solidFill>
              </a:endParaRPr>
            </a:p>
          </p:txBody>
        </p:sp>
        <p:pic>
          <p:nvPicPr>
            <p:cNvPr id="89" name="Picture 7">
              <a:extLst>
                <a:ext uri="{FF2B5EF4-FFF2-40B4-BE49-F238E27FC236}">
                  <a16:creationId xmlns:a16="http://schemas.microsoft.com/office/drawing/2014/main" id="{10F41860-3B9D-7843-A791-5E0D09352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1468" y="7529880"/>
              <a:ext cx="526068" cy="537169"/>
            </a:xfrm>
            <a:prstGeom prst="rect">
              <a:avLst/>
            </a:prstGeom>
          </p:spPr>
        </p:pic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3A362491-4A80-AC4D-9F8A-E6EDE71A24F9}"/>
              </a:ext>
            </a:extLst>
          </p:cNvPr>
          <p:cNvGrpSpPr/>
          <p:nvPr/>
        </p:nvGrpSpPr>
        <p:grpSpPr>
          <a:xfrm>
            <a:off x="6129385" y="10136679"/>
            <a:ext cx="1052140" cy="940045"/>
            <a:chOff x="566520" y="10053221"/>
            <a:chExt cx="1052140" cy="940045"/>
          </a:xfrm>
        </p:grpSpPr>
        <p:sp>
          <p:nvSpPr>
            <p:cNvPr id="91" name="Oval 46">
              <a:extLst>
                <a:ext uri="{FF2B5EF4-FFF2-40B4-BE49-F238E27FC236}">
                  <a16:creationId xmlns:a16="http://schemas.microsoft.com/office/drawing/2014/main" id="{8F2A608E-9304-034B-A1CF-1A0E1640E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520" y="10053221"/>
              <a:ext cx="1052140" cy="940045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4400" dirty="0">
                <a:solidFill>
                  <a:schemeClr val="bg1"/>
                </a:solidFill>
              </a:endParaRPr>
            </a:p>
          </p:txBody>
        </p:sp>
        <p:pic>
          <p:nvPicPr>
            <p:cNvPr id="92" name="Picture 13">
              <a:extLst>
                <a:ext uri="{FF2B5EF4-FFF2-40B4-BE49-F238E27FC236}">
                  <a16:creationId xmlns:a16="http://schemas.microsoft.com/office/drawing/2014/main" id="{4B14E2F1-D708-D04C-A036-9D16A4530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623" y="10199389"/>
              <a:ext cx="393525" cy="537169"/>
            </a:xfrm>
            <a:prstGeom prst="rect">
              <a:avLst/>
            </a:prstGeom>
          </p:spPr>
        </p:pic>
      </p:grpSp>
      <p:cxnSp>
        <p:nvCxnSpPr>
          <p:cNvPr id="93" name="20 Conector recto">
            <a:extLst>
              <a:ext uri="{FF2B5EF4-FFF2-40B4-BE49-F238E27FC236}">
                <a16:creationId xmlns:a16="http://schemas.microsoft.com/office/drawing/2014/main" id="{7E543DEF-A46E-DC49-8617-82558677C1BF}"/>
              </a:ext>
            </a:extLst>
          </p:cNvPr>
          <p:cNvCxnSpPr>
            <a:cxnSpLocks/>
          </p:cNvCxnSpPr>
          <p:nvPr/>
        </p:nvCxnSpPr>
        <p:spPr>
          <a:xfrm>
            <a:off x="1890713" y="6835529"/>
            <a:ext cx="185417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20 Conector recto">
            <a:extLst>
              <a:ext uri="{FF2B5EF4-FFF2-40B4-BE49-F238E27FC236}">
                <a16:creationId xmlns:a16="http://schemas.microsoft.com/office/drawing/2014/main" id="{E367F681-BF04-F34F-9D1B-B076AACD75F8}"/>
              </a:ext>
            </a:extLst>
          </p:cNvPr>
          <p:cNvCxnSpPr>
            <a:cxnSpLocks/>
          </p:cNvCxnSpPr>
          <p:nvPr/>
        </p:nvCxnSpPr>
        <p:spPr>
          <a:xfrm>
            <a:off x="1879828" y="9110643"/>
            <a:ext cx="185417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4">
            <a:extLst>
              <a:ext uri="{FF2B5EF4-FFF2-40B4-BE49-F238E27FC236}">
                <a16:creationId xmlns:a16="http://schemas.microsoft.com/office/drawing/2014/main" id="{389D1CA1-2FC2-2840-9172-56AE51FA20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0877" y="2403733"/>
            <a:ext cx="1894567" cy="90356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9432572-94E3-144F-BDB9-3B2F10B2C2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8800" y="4445000"/>
            <a:ext cx="2057400" cy="2057400"/>
          </a:xfrm>
          <a:prstGeom prst="rect">
            <a:avLst/>
          </a:prstGeom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7094BE8B-0577-2940-846C-905745032B7A}"/>
              </a:ext>
            </a:extLst>
          </p:cNvPr>
          <p:cNvSpPr txBox="1">
            <a:spLocks/>
          </p:cNvSpPr>
          <p:nvPr/>
        </p:nvSpPr>
        <p:spPr>
          <a:xfrm>
            <a:off x="1250151" y="588442"/>
            <a:ext cx="10872405" cy="1347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Infrastructure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1263C86-E008-F346-914B-5134C335BE01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472F60A9-C8A7-D143-AD25-CD4F2AC4D8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807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1807238"/>
            <a:ext cx="5938713" cy="1908762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859E68-8686-4847-9368-4A2D914132C9}"/>
              </a:ext>
            </a:extLst>
          </p:cNvPr>
          <p:cNvSpPr txBox="1">
            <a:spLocks/>
          </p:cNvSpPr>
          <p:nvPr/>
        </p:nvSpPr>
        <p:spPr>
          <a:xfrm>
            <a:off x="1110659" y="740840"/>
            <a:ext cx="18327757" cy="768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Security and social peace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30D4DE6-5A0F-2A40-8396-F81DA9684156}"/>
              </a:ext>
            </a:extLst>
          </p:cNvPr>
          <p:cNvSpPr/>
          <p:nvPr/>
        </p:nvSpPr>
        <p:spPr>
          <a:xfrm>
            <a:off x="12664059" y="4416146"/>
            <a:ext cx="9808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2">
                    <a:lumMod val="25000"/>
                  </a:schemeClr>
                </a:solidFill>
              </a:rPr>
              <a:t>Coahuila, top 6 of the safest and most peaceful states in the Mexico according to the Institute of Economics and Peace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4"/>
          <a:stretch/>
        </p:blipFill>
        <p:spPr>
          <a:xfrm>
            <a:off x="3327919" y="2134008"/>
            <a:ext cx="8176102" cy="9263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4304" y="6628862"/>
            <a:ext cx="6768330" cy="476859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416D38A-7582-6247-A28D-962EDDB793B5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65648A6-587A-D142-9454-AB20B938D2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6183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0" y="-41386"/>
            <a:ext cx="15281279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E1932-8300-B04B-8AE0-787D04A4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61" y="657457"/>
            <a:ext cx="13949580" cy="76802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Main advantages Laguna Industrial Park</a:t>
            </a:r>
            <a:endParaRPr lang="es-ES_tradnl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EB7C7-F902-994E-8207-F7BB9C8D1ACD}"/>
              </a:ext>
            </a:extLst>
          </p:cNvPr>
          <p:cNvSpPr txBox="1"/>
          <p:nvPr/>
        </p:nvSpPr>
        <p:spPr>
          <a:xfrm>
            <a:off x="15437954" y="3579386"/>
            <a:ext cx="8946046" cy="664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cs typeface="Futura Medium" panose="020B0602020204020303" pitchFamily="34" charset="-79"/>
              </a:rPr>
              <a:t>Privileged location in northeastern Mexico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cs typeface="Futura Medium" panose="020B0602020204020303" pitchFamily="34" charset="-79"/>
              </a:rPr>
              <a:t>Excellent connectivity, adjacent to federal highway 40 Torreon – Saltillo – Monterrey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cs typeface="Futura Medium" panose="020B0602020204020303" pitchFamily="34" charset="-79"/>
              </a:rPr>
              <a:t>Class A industrial infrastructure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cs typeface="Futura Medium" panose="020B0602020204020303" pitchFamily="34" charset="-79"/>
              </a:rPr>
              <a:t>Availability of skilled labor force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cs typeface="Futura Medium" panose="020B0602020204020303" pitchFamily="34" charset="-79"/>
              </a:rPr>
              <a:t>Wide educational offer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cs typeface="Futura Medium" panose="020B0602020204020303" pitchFamily="34" charset="-79"/>
              </a:rPr>
              <a:t>Business oriented Government Security and social peace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cs typeface="Futura Medium" panose="020B0602020204020303" pitchFamily="34" charset="-79"/>
              </a:rPr>
              <a:t>Quality of life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69" y="3306077"/>
            <a:ext cx="13772817" cy="84998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903CEF9-E88D-694E-BC0B-B8517A192C87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F0A05E5-B918-2F4B-8905-02D9E5FE27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8241" y="72196"/>
            <a:ext cx="4055774" cy="29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299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7" y="0"/>
            <a:ext cx="14373366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1308081"/>
            <a:ext cx="24404257" cy="2406606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859E68-8686-4847-9368-4A2D9141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680" y="690289"/>
            <a:ext cx="18327757" cy="76802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Quality of life in La Laguna</a:t>
            </a:r>
            <a:endParaRPr lang="en-US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CCC9C182-E2AC-1C4F-898F-881209E60620}"/>
              </a:ext>
            </a:extLst>
          </p:cNvPr>
          <p:cNvSpPr txBox="1"/>
          <p:nvPr/>
        </p:nvSpPr>
        <p:spPr>
          <a:xfrm>
            <a:off x="14930294" y="3607668"/>
            <a:ext cx="8667126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bg2">
                    <a:lumMod val="25000"/>
                  </a:schemeClr>
                </a:solidFill>
              </a:rPr>
              <a:t>More than 34 medical institutions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bg2">
                    <a:lumMod val="25000"/>
                  </a:schemeClr>
                </a:solidFill>
              </a:rPr>
              <a:t>More than 65 banks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bg2">
                    <a:lumMod val="25000"/>
                  </a:schemeClr>
                </a:solidFill>
              </a:rPr>
              <a:t>3 golf courses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bg2">
                    <a:lumMod val="25000"/>
                  </a:schemeClr>
                </a:solidFill>
              </a:rPr>
              <a:t>4 shopping malls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bg2">
                    <a:lumMod val="25000"/>
                  </a:schemeClr>
                </a:solidFill>
              </a:rPr>
              <a:t>3 professional teams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bg2">
                    <a:lumMod val="25000"/>
                  </a:schemeClr>
                </a:solidFill>
              </a:rPr>
              <a:t>More than 20 hotels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292" y="2210946"/>
            <a:ext cx="11790686" cy="87607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531427D-01EA-2148-AE38-6155EAB9A297}"/>
              </a:ext>
            </a:extLst>
          </p:cNvPr>
          <p:cNvSpPr/>
          <p:nvPr/>
        </p:nvSpPr>
        <p:spPr>
          <a:xfrm>
            <a:off x="1084680" y="11980928"/>
            <a:ext cx="22722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i="1" dirty="0">
                <a:solidFill>
                  <a:schemeClr val="bg1"/>
                </a:solidFill>
                <a:latin typeface="Helvetica" charset="0"/>
              </a:rPr>
              <a:t>LIP provides an excellent quality of life to executives and workers with quality services in entertainment, gastronomy, culture, health and tourism.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CE1437-ADE9-0C4E-B5C0-1894E7BF958C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18303D5-3CC7-FA48-8782-24C17A8215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300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D976785-AFC0-6C4D-BF75-6B9E91C9F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5900" y="1109024"/>
            <a:ext cx="5762700" cy="324806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4632E63-7970-CD4D-86D1-DD047B15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859" y="3702757"/>
            <a:ext cx="5162700" cy="30506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430F30B-D425-BE49-B3D6-3A6A26901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00" y="1694600"/>
            <a:ext cx="4414100" cy="247189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C90DDDE-2BCD-B445-A06A-DF9B21A69D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50" y="9190699"/>
            <a:ext cx="4836450" cy="313151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4A1F081-A9FF-664A-85A5-F91D98B9A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4400" y="3684399"/>
            <a:ext cx="5840600" cy="6053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282616"/>
            <a:ext cx="24404257" cy="1432070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859E68-8686-4847-9368-4A2D9141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680" y="690289"/>
            <a:ext cx="18922392" cy="69959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Some international companies established in La Laguna Region</a:t>
            </a:r>
            <a:endParaRPr lang="en-US" dirty="0">
              <a:solidFill>
                <a:schemeClr val="tx1"/>
              </a:solidFill>
              <a:latin typeface="Helvetica Neue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D3C15F-BCF8-9C49-A3F7-C90713A25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8850" y="10248900"/>
            <a:ext cx="4363974" cy="8763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667D2A-32D8-9F41-BB38-2D9910A1AE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3350" y="5858649"/>
            <a:ext cx="3399650" cy="16771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CB95C2B-8879-B547-A1ED-3979CBE834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350" y="2839999"/>
            <a:ext cx="4240250" cy="237771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23520FF-7B75-6C4F-8767-5CCAFA275B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1850" y="3541600"/>
            <a:ext cx="4562470" cy="13098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75C60A0-4088-7443-8355-F0D4904FB0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7750" y="9382750"/>
            <a:ext cx="4841250" cy="251745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1BE40C4-4CE2-8047-90E3-8A7FCB1945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7949" y="9130299"/>
            <a:ext cx="5240959" cy="2375901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210B8E8-B965-A643-8A70-8804A7B2A9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4495800"/>
            <a:ext cx="4762500" cy="2667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AE6252A-8C0F-A04B-AF38-9A30E2428F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350" y="8077200"/>
            <a:ext cx="5158468" cy="12954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A94F088-3AE6-984B-983C-C0810DE357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950" y="7613650"/>
            <a:ext cx="2025650" cy="206214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1739872B-9D3C-8B41-B90A-E5614CB258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1949" y="7727948"/>
            <a:ext cx="4242923" cy="19494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506318-46E0-BC4C-A6CE-9650CE94B0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5816" y="6301946"/>
            <a:ext cx="3677456" cy="179276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80144E8-17BD-E04F-91C9-0A02C446CCC8}"/>
              </a:ext>
            </a:extLst>
          </p:cNvPr>
          <p:cNvSpPr txBox="1"/>
          <p:nvPr/>
        </p:nvSpPr>
        <p:spPr>
          <a:xfrm>
            <a:off x="23527274" y="1280159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CDBDDAA-D539-E344-8A84-64A443D841D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921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DAF3F67-4759-F249-95EF-B77DCDA8991E}"/>
                  </a:ext>
                </a:extLst>
              </p14:cNvPr>
              <p14:cNvContentPartPr/>
              <p14:nvPr/>
            </p14:nvContentPartPr>
            <p14:xfrm>
              <a:off x="-1719840" y="81480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DAF3F67-4759-F249-95EF-B77DCDA89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28480" y="724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011CF1FD-4441-9D41-9135-4481BEBFA77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"/>
          <a:stretch/>
        </p:blipFill>
        <p:spPr>
          <a:xfrm>
            <a:off x="-36539" y="6553200"/>
            <a:ext cx="24420539" cy="7162800"/>
          </a:xfrm>
          <a:prstGeom prst="rect">
            <a:avLst/>
          </a:prstGeom>
        </p:spPr>
      </p:pic>
      <p:sp>
        <p:nvSpPr>
          <p:cNvPr id="8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0" y="489014"/>
            <a:ext cx="797327" cy="3199066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4FF32A5-CE84-A944-AA84-0AED45128DF8}"/>
              </a:ext>
            </a:extLst>
          </p:cNvPr>
          <p:cNvSpPr/>
          <p:nvPr/>
        </p:nvSpPr>
        <p:spPr>
          <a:xfrm>
            <a:off x="5902037" y="4306021"/>
            <a:ext cx="1219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3200" dirty="0">
                <a:latin typeface="GothamHTF"/>
              </a:rPr>
              <a:t>For further information please contact: </a:t>
            </a:r>
            <a:r>
              <a:rPr lang="es-MX" sz="6000" dirty="0">
                <a:latin typeface="Helvetica" pitchFamily="2" charset="0"/>
              </a:rPr>
              <a:t> </a:t>
            </a:r>
            <a:endParaRPr lang="es-MX" dirty="0"/>
          </a:p>
          <a:p>
            <a:r>
              <a:rPr lang="es-MX" sz="3200" dirty="0">
                <a:latin typeface="GothamHTF"/>
              </a:rPr>
              <a:t>Bernardo Lopez </a:t>
            </a:r>
          </a:p>
          <a:p>
            <a:r>
              <a:rPr lang="es-MX" sz="3200" dirty="0">
                <a:latin typeface="GothamHTF"/>
                <a:hlinkClick r:id="rId8"/>
              </a:rPr>
              <a:t>bernardo@lagunaindustrialpark.com</a:t>
            </a:r>
            <a:endParaRPr lang="es-MX" sz="3200" dirty="0">
              <a:latin typeface="GothamHTF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98B77B-CAF5-464C-A7DB-180B51E504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47" y="0"/>
            <a:ext cx="4800533" cy="56608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AE17BAA-8D66-0E41-B233-D93D40977E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2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AA6A39D-06F5-7D42-A54D-909BE704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39" y="740840"/>
            <a:ext cx="13667640" cy="76802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About Laguna Industrial Park</a:t>
            </a:r>
            <a:endParaRPr lang="es-ES_tradnl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2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1807238"/>
            <a:ext cx="5938713" cy="1908762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6B8D96-3704-384A-A1B9-8665DC246117}"/>
              </a:ext>
            </a:extLst>
          </p:cNvPr>
          <p:cNvSpPr txBox="1">
            <a:spLocks/>
          </p:cNvSpPr>
          <p:nvPr/>
        </p:nvSpPr>
        <p:spPr>
          <a:xfrm>
            <a:off x="686868" y="2727000"/>
            <a:ext cx="7616873" cy="455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ct val="85000"/>
              <a:buFont typeface="Arial" panose="020B0604020202020204" pitchFamily="34" charset="0"/>
              <a:buChar char="•"/>
              <a:defRPr sz="20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85000"/>
              <a:buFont typeface="Arial" panose="020B0604020202020204" pitchFamily="34" charset="0"/>
              <a:buChar char="•"/>
              <a:defRPr sz="16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85000"/>
              <a:buFont typeface="Arial" panose="020B0604020202020204" pitchFamily="34" charset="0"/>
              <a:buChar char="•"/>
              <a:defRPr sz="14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ct val="85000"/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More than 35 Hectares of opportunity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dirty="0">
              <a:solidFill>
                <a:srgbClr val="003366"/>
              </a:solidFill>
              <a:latin typeface="Helvetica" pitchFamily="2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Three</a:t>
            </a:r>
            <a: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 phases</a:t>
            </a:r>
            <a:r>
              <a:rPr lang="en-US" sz="2600" b="1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 </a:t>
            </a:r>
            <a:b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	Phase I:    4.74 has. (Under development)</a:t>
            </a:r>
            <a:b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	Phase II: 15.95 has. (To be developed)</a:t>
            </a:r>
            <a:b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	Phase III: 20.22 has.(To be developed)</a:t>
            </a:r>
            <a:b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endParaRPr lang="en-US" sz="2600" dirty="0">
              <a:solidFill>
                <a:srgbClr val="003366"/>
              </a:solidFill>
              <a:latin typeface="Helvetica" pitchFamily="2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Land available for sale</a:t>
            </a:r>
            <a:endParaRPr lang="en-US" sz="2600" dirty="0">
              <a:solidFill>
                <a:srgbClr val="003366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“Build To Suit”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Spec building for Lease / Sales (Under development 46,000 f</a:t>
            </a:r>
            <a:r>
              <a:rPr lang="en-US" sz="2600" baseline="300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2</a:t>
            </a:r>
            <a:r>
              <a:rPr lang="en-US" sz="2600" dirty="0">
                <a:solidFill>
                  <a:srgbClr val="003366"/>
                </a:solidFill>
                <a:latin typeface="Helvetica" pitchFamily="2" charset="0"/>
                <a:ea typeface="Helvetica" charset="0"/>
                <a:cs typeface="Helvetica" charset="0"/>
              </a:rPr>
              <a:t>)</a:t>
            </a:r>
            <a:endParaRPr lang="en-US" sz="2600" dirty="0">
              <a:solidFill>
                <a:srgbClr val="003366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3366"/>
                </a:solidFill>
                <a:latin typeface="Helvetica" charset="0"/>
                <a:ea typeface="Helvetica" charset="0"/>
                <a:cs typeface="Helvetica" charset="0"/>
              </a:rPr>
              <a:t>All the services at the edge of the lots.</a:t>
            </a:r>
            <a:br>
              <a:rPr lang="en-US" sz="2600" dirty="0">
                <a:solidFill>
                  <a:srgbClr val="003366"/>
                </a:solidFill>
                <a:latin typeface="Helvetica" charset="0"/>
                <a:ea typeface="Helvetica" charset="0"/>
                <a:cs typeface="Helvetica" charset="0"/>
              </a:rPr>
            </a:br>
            <a:endParaRPr lang="en-US" sz="2600" dirty="0">
              <a:solidFill>
                <a:srgbClr val="003366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solidFill>
                <a:srgbClr val="00336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1085130" y="6170892"/>
            <a:ext cx="383458" cy="324464"/>
          </a:xfrm>
          <a:prstGeom prst="rect">
            <a:avLst/>
          </a:prstGeom>
          <a:solidFill>
            <a:srgbClr val="CC99FF">
              <a:alpha val="4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1090045" y="5585872"/>
            <a:ext cx="383458" cy="32446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1094960" y="5000849"/>
            <a:ext cx="383458" cy="324464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5E8EB5-0A0A-5547-8945-E3BD3DE83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180015" y="-599196"/>
            <a:ext cx="9886758" cy="1611031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9" name="Forma libre 8">
            <a:extLst>
              <a:ext uri="{FF2B5EF4-FFF2-40B4-BE49-F238E27FC236}">
                <a16:creationId xmlns:a16="http://schemas.microsoft.com/office/drawing/2014/main" id="{B90E8E72-819D-0C4E-9DD3-964B9CC743F7}"/>
              </a:ext>
            </a:extLst>
          </p:cNvPr>
          <p:cNvSpPr/>
          <p:nvPr/>
        </p:nvSpPr>
        <p:spPr>
          <a:xfrm>
            <a:off x="15001103" y="3336324"/>
            <a:ext cx="3855308" cy="4226011"/>
          </a:xfrm>
          <a:custGeom>
            <a:avLst/>
            <a:gdLst>
              <a:gd name="connsiteX0" fmla="*/ 2990335 w 3855308"/>
              <a:gd name="connsiteY0" fmla="*/ 0 h 4226011"/>
              <a:gd name="connsiteX1" fmla="*/ 914400 w 3855308"/>
              <a:gd name="connsiteY1" fmla="*/ 49427 h 4226011"/>
              <a:gd name="connsiteX2" fmla="*/ 0 w 3855308"/>
              <a:gd name="connsiteY2" fmla="*/ 3608173 h 4226011"/>
              <a:gd name="connsiteX3" fmla="*/ 3286897 w 3855308"/>
              <a:gd name="connsiteY3" fmla="*/ 4226011 h 4226011"/>
              <a:gd name="connsiteX4" fmla="*/ 3855308 w 3855308"/>
              <a:gd name="connsiteY4" fmla="*/ 1556952 h 4226011"/>
              <a:gd name="connsiteX5" fmla="*/ 2619632 w 3855308"/>
              <a:gd name="connsiteY5" fmla="*/ 1285103 h 4226011"/>
              <a:gd name="connsiteX6" fmla="*/ 2842054 w 3855308"/>
              <a:gd name="connsiteY6" fmla="*/ 321276 h 4226011"/>
              <a:gd name="connsiteX7" fmla="*/ 3089189 w 3855308"/>
              <a:gd name="connsiteY7" fmla="*/ 74141 h 4226011"/>
              <a:gd name="connsiteX8" fmla="*/ 1013254 w 3855308"/>
              <a:gd name="connsiteY8" fmla="*/ 74141 h 422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5308" h="4226011">
                <a:moveTo>
                  <a:pt x="2990335" y="0"/>
                </a:moveTo>
                <a:lnTo>
                  <a:pt x="914400" y="49427"/>
                </a:lnTo>
                <a:lnTo>
                  <a:pt x="0" y="3608173"/>
                </a:lnTo>
                <a:lnTo>
                  <a:pt x="3286897" y="4226011"/>
                </a:lnTo>
                <a:lnTo>
                  <a:pt x="3855308" y="1556952"/>
                </a:lnTo>
                <a:lnTo>
                  <a:pt x="2619632" y="1285103"/>
                </a:lnTo>
                <a:lnTo>
                  <a:pt x="2842054" y="321276"/>
                </a:lnTo>
                <a:lnTo>
                  <a:pt x="3089189" y="74141"/>
                </a:lnTo>
                <a:lnTo>
                  <a:pt x="1013254" y="74141"/>
                </a:lnTo>
              </a:path>
            </a:pathLst>
          </a:cu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rma libre 13">
            <a:extLst>
              <a:ext uri="{FF2B5EF4-FFF2-40B4-BE49-F238E27FC236}">
                <a16:creationId xmlns:a16="http://schemas.microsoft.com/office/drawing/2014/main" id="{28D5521C-A90F-1E4B-818A-17553D6330F6}"/>
              </a:ext>
            </a:extLst>
          </p:cNvPr>
          <p:cNvSpPr/>
          <p:nvPr/>
        </p:nvSpPr>
        <p:spPr>
          <a:xfrm>
            <a:off x="16324729" y="3361765"/>
            <a:ext cx="7288306" cy="8256494"/>
          </a:xfrm>
          <a:custGeom>
            <a:avLst/>
            <a:gdLst>
              <a:gd name="connsiteX0" fmla="*/ 2501153 w 7288306"/>
              <a:gd name="connsiteY0" fmla="*/ 1479176 h 8256494"/>
              <a:gd name="connsiteX1" fmla="*/ 1317812 w 7288306"/>
              <a:gd name="connsiteY1" fmla="*/ 1264023 h 8256494"/>
              <a:gd name="connsiteX2" fmla="*/ 1532965 w 7288306"/>
              <a:gd name="connsiteY2" fmla="*/ 349623 h 8256494"/>
              <a:gd name="connsiteX3" fmla="*/ 1775012 w 7288306"/>
              <a:gd name="connsiteY3" fmla="*/ 107576 h 8256494"/>
              <a:gd name="connsiteX4" fmla="*/ 2151530 w 7288306"/>
              <a:gd name="connsiteY4" fmla="*/ 26894 h 8256494"/>
              <a:gd name="connsiteX5" fmla="*/ 7288306 w 7288306"/>
              <a:gd name="connsiteY5" fmla="*/ 0 h 8256494"/>
              <a:gd name="connsiteX6" fmla="*/ 5970495 w 7288306"/>
              <a:gd name="connsiteY6" fmla="*/ 8256494 h 8256494"/>
              <a:gd name="connsiteX7" fmla="*/ 0 w 7288306"/>
              <a:gd name="connsiteY7" fmla="*/ 6858000 h 8256494"/>
              <a:gd name="connsiteX8" fmla="*/ 645459 w 7288306"/>
              <a:gd name="connsiteY8" fmla="*/ 4007223 h 8256494"/>
              <a:gd name="connsiteX9" fmla="*/ 1936377 w 7288306"/>
              <a:gd name="connsiteY9" fmla="*/ 4249270 h 8256494"/>
              <a:gd name="connsiteX10" fmla="*/ 2501153 w 7288306"/>
              <a:gd name="connsiteY10" fmla="*/ 1479176 h 825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88306" h="8256494">
                <a:moveTo>
                  <a:pt x="2501153" y="1479176"/>
                </a:moveTo>
                <a:lnTo>
                  <a:pt x="1317812" y="1264023"/>
                </a:lnTo>
                <a:lnTo>
                  <a:pt x="1532965" y="349623"/>
                </a:lnTo>
                <a:lnTo>
                  <a:pt x="1775012" y="107576"/>
                </a:lnTo>
                <a:lnTo>
                  <a:pt x="2151530" y="26894"/>
                </a:lnTo>
                <a:lnTo>
                  <a:pt x="7288306" y="0"/>
                </a:lnTo>
                <a:lnTo>
                  <a:pt x="5970495" y="8256494"/>
                </a:lnTo>
                <a:lnTo>
                  <a:pt x="0" y="6858000"/>
                </a:lnTo>
                <a:lnTo>
                  <a:pt x="645459" y="4007223"/>
                </a:lnTo>
                <a:lnTo>
                  <a:pt x="1936377" y="4249270"/>
                </a:lnTo>
                <a:lnTo>
                  <a:pt x="2501153" y="1479176"/>
                </a:lnTo>
                <a:close/>
              </a:path>
            </a:pathLst>
          </a:custGeom>
          <a:solidFill>
            <a:srgbClr val="CC99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rma libre 1">
            <a:extLst>
              <a:ext uri="{FF2B5EF4-FFF2-40B4-BE49-F238E27FC236}">
                <a16:creationId xmlns:a16="http://schemas.microsoft.com/office/drawing/2014/main" id="{1EBC5339-E732-4C49-9D03-DAD6F29CDE4E}"/>
              </a:ext>
            </a:extLst>
          </p:cNvPr>
          <p:cNvSpPr/>
          <p:nvPr/>
        </p:nvSpPr>
        <p:spPr>
          <a:xfrm>
            <a:off x="8950036" y="3602182"/>
            <a:ext cx="7952509" cy="6677891"/>
          </a:xfrm>
          <a:custGeom>
            <a:avLst/>
            <a:gdLst>
              <a:gd name="connsiteX0" fmla="*/ 6012873 w 7952509"/>
              <a:gd name="connsiteY0" fmla="*/ 3269673 h 6677891"/>
              <a:gd name="connsiteX1" fmla="*/ 7952509 w 7952509"/>
              <a:gd name="connsiteY1" fmla="*/ 3713018 h 6677891"/>
              <a:gd name="connsiteX2" fmla="*/ 7287491 w 7952509"/>
              <a:gd name="connsiteY2" fmla="*/ 6677891 h 6677891"/>
              <a:gd name="connsiteX3" fmla="*/ 0 w 7952509"/>
              <a:gd name="connsiteY3" fmla="*/ 4987636 h 6677891"/>
              <a:gd name="connsiteX4" fmla="*/ 748146 w 7952509"/>
              <a:gd name="connsiteY4" fmla="*/ 27709 h 6677891"/>
              <a:gd name="connsiteX5" fmla="*/ 3519055 w 7952509"/>
              <a:gd name="connsiteY5" fmla="*/ 0 h 6677891"/>
              <a:gd name="connsiteX6" fmla="*/ 3325091 w 7952509"/>
              <a:gd name="connsiteY6" fmla="*/ 748145 h 6677891"/>
              <a:gd name="connsiteX7" fmla="*/ 6456219 w 7952509"/>
              <a:gd name="connsiteY7" fmla="*/ 1413163 h 667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52509" h="6677891">
                <a:moveTo>
                  <a:pt x="6012873" y="3269673"/>
                </a:moveTo>
                <a:lnTo>
                  <a:pt x="7952509" y="3713018"/>
                </a:lnTo>
                <a:lnTo>
                  <a:pt x="7287491" y="6677891"/>
                </a:lnTo>
                <a:lnTo>
                  <a:pt x="0" y="4987636"/>
                </a:lnTo>
                <a:lnTo>
                  <a:pt x="748146" y="27709"/>
                </a:lnTo>
                <a:lnTo>
                  <a:pt x="3519055" y="0"/>
                </a:lnTo>
                <a:lnTo>
                  <a:pt x="3325091" y="748145"/>
                </a:lnTo>
                <a:lnTo>
                  <a:pt x="6456219" y="1413163"/>
                </a:lnTo>
              </a:path>
            </a:pathLst>
          </a:cu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1812AFE-15E1-AF4D-86B3-2070C3FD631C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5C67BB2-8725-0947-A348-A6E1CFBEB0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5922" y="72196"/>
            <a:ext cx="3350740" cy="24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9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AA6A39D-06F5-7D42-A54D-909BE704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39" y="740840"/>
            <a:ext cx="13667640" cy="76802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 Neue"/>
              </a:rPr>
              <a:t>Logistic benefits</a:t>
            </a:r>
          </a:p>
        </p:txBody>
      </p:sp>
      <p:sp>
        <p:nvSpPr>
          <p:cNvPr id="2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1807238"/>
            <a:ext cx="5938713" cy="1908762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62" y="1611720"/>
            <a:ext cx="15281996" cy="106839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C8BC6A-F987-DD43-968A-7E2297E5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319891"/>
              </p:ext>
            </p:extLst>
          </p:nvPr>
        </p:nvGraphicFramePr>
        <p:xfrm>
          <a:off x="14897100" y="850900"/>
          <a:ext cx="4902200" cy="3002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33436821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23339916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589423399"/>
                    </a:ext>
                  </a:extLst>
                </a:gridCol>
              </a:tblGrid>
              <a:tr h="2921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Main US Borders</a:t>
                      </a:r>
                      <a:endParaRPr lang="es-MX" sz="2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53685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lang="es-MX" sz="2400" u="none" strike="noStrike">
                          <a:effectLst/>
                        </a:rPr>
                        <a:t>Distances from LIP to: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Km: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 dirty="0">
                          <a:effectLst/>
                        </a:rPr>
                        <a:t>Mi:</a:t>
                      </a:r>
                      <a:endParaRPr lang="es-MX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62379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Brownsville, Tx.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647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402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677553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>
                          <a:effectLst/>
                        </a:rPr>
                        <a:t>El Paso, Tx.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849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527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9426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>
                          <a:effectLst/>
                        </a:rPr>
                        <a:t>Laredo, Tx.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534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332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08858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>
                          <a:effectLst/>
                        </a:rPr>
                        <a:t>MacAllen, Tx.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554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344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018755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>
                          <a:effectLst/>
                        </a:rPr>
                        <a:t>Nogales, Az.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1,180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733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68401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>
                          <a:effectLst/>
                        </a:rPr>
                        <a:t>San Diego, Ca.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1,851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1,150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9068151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94FEE54-9D17-2648-9242-B546842DD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127930"/>
              </p:ext>
            </p:extLst>
          </p:nvPr>
        </p:nvGraphicFramePr>
        <p:xfrm>
          <a:off x="16090900" y="5397500"/>
          <a:ext cx="4902200" cy="22517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12902279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25778049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242725403"/>
                    </a:ext>
                  </a:extLst>
                </a:gridCol>
              </a:tblGrid>
              <a:tr h="2921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Main Sea Ports Gulf of  Mexico</a:t>
                      </a:r>
                      <a:endParaRPr lang="es-MX" sz="2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4287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lang="es-MX" sz="2400" u="none" strike="noStrike" dirty="0">
                          <a:effectLst/>
                        </a:rPr>
                        <a:t>Distances from LIP to:</a:t>
                      </a:r>
                      <a:endParaRPr lang="es-MX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Km: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Mi: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09807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Altamira, Tamps.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806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500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685585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Tampico, Tamps.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828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514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56340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Tuxpan, Ver.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1,000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621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69771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Veracruz, Ver.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1,300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807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202213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A3C10D5-4345-B94E-9338-2455A607A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533720"/>
              </p:ext>
            </p:extLst>
          </p:nvPr>
        </p:nvGraphicFramePr>
        <p:xfrm>
          <a:off x="6032500" y="10109200"/>
          <a:ext cx="5524500" cy="18764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91430">
                  <a:extLst>
                    <a:ext uri="{9D8B030D-6E8A-4147-A177-3AD203B41FA5}">
                      <a16:colId xmlns:a16="http://schemas.microsoft.com/office/drawing/2014/main" val="1543167333"/>
                    </a:ext>
                  </a:extLst>
                </a:gridCol>
                <a:gridCol w="1216535">
                  <a:extLst>
                    <a:ext uri="{9D8B030D-6E8A-4147-A177-3AD203B41FA5}">
                      <a16:colId xmlns:a16="http://schemas.microsoft.com/office/drawing/2014/main" val="663957555"/>
                    </a:ext>
                  </a:extLst>
                </a:gridCol>
                <a:gridCol w="1216535">
                  <a:extLst>
                    <a:ext uri="{9D8B030D-6E8A-4147-A177-3AD203B41FA5}">
                      <a16:colId xmlns:a16="http://schemas.microsoft.com/office/drawing/2014/main" val="3127328441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Main Sea Ports Pacific Ocean</a:t>
                      </a:r>
                      <a:endParaRPr lang="es-MX" sz="2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590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s-MX" sz="2400" u="none" strike="noStrike" dirty="0">
                          <a:effectLst/>
                        </a:rPr>
                        <a:t>Distances from LIP to:</a:t>
                      </a:r>
                      <a:endParaRPr lang="es-MX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 dirty="0">
                          <a:effectLst/>
                        </a:rPr>
                        <a:t>Km:</a:t>
                      </a:r>
                      <a:endParaRPr lang="es-MX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Mi: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7502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Lazaro Cardenas, Mich.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1,154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717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002465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Manzanillo, Col.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1,048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651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32007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Mazatlan, Sin.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b="0" i="0" u="none" strike="noStrike" dirty="0">
                          <a:solidFill>
                            <a:srgbClr val="003366"/>
                          </a:solidFill>
                          <a:effectLst/>
                          <a:latin typeface="+mn-lt"/>
                        </a:rPr>
                        <a:t>518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322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0020713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F1C0F4C-8CF2-EF4B-A805-28F1B4A1C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86410"/>
              </p:ext>
            </p:extLst>
          </p:nvPr>
        </p:nvGraphicFramePr>
        <p:xfrm>
          <a:off x="355600" y="3911600"/>
          <a:ext cx="4902200" cy="45034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48207853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53800529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678325348"/>
                    </a:ext>
                  </a:extLst>
                </a:gridCol>
              </a:tblGrid>
              <a:tr h="2921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Main Cities in Mexico</a:t>
                      </a:r>
                      <a:endParaRPr lang="es-MX" sz="2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6758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lang="es-MX" sz="2400" u="none" strike="noStrike" dirty="0">
                          <a:effectLst/>
                        </a:rPr>
                        <a:t>Distances from LIP to:</a:t>
                      </a:r>
                      <a:endParaRPr lang="es-MX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Km: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Mi: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403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Aguascalientes, Ags.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544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338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8305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Chihuahua, Chih.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482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299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70813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Durango. Dgo.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258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160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4877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Guadalajara, Jal.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765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475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913281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Guanajuato, Gto.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723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449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977535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México City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1,026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637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3614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Puebla, Pue.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1,152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715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70708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Queretaro. Qro.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821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510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50113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Monterrey, N.L.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326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202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73851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San Luis Potosi. S.L.P.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603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374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3922250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B2320830-74A1-634E-BF00-916A5B9C1526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2CA5925-26EA-E146-A2FD-FFAB493856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34728" y="224596"/>
            <a:ext cx="3683191" cy="27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795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E53EF63C-16D7-924A-A231-5156FE6E0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095" y="1829679"/>
            <a:ext cx="14738200" cy="102891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6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AA6A39D-06F5-7D42-A54D-909BE704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39" y="740840"/>
            <a:ext cx="13667640" cy="768024"/>
          </a:xfr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  <a:latin typeface="Helvetica Neue"/>
              </a:rPr>
              <a:t>Rail </a:t>
            </a:r>
            <a:r>
              <a:rPr lang="es-ES_tradnl" dirty="0" err="1">
                <a:solidFill>
                  <a:schemeClr val="tx1"/>
                </a:solidFill>
                <a:latin typeface="Helvetica Neue"/>
              </a:rPr>
              <a:t>network</a:t>
            </a:r>
            <a:endParaRPr lang="es-ES_tradnl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2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1807238"/>
            <a:ext cx="5938713" cy="1908762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7E90ED4-D93A-C24E-A4F1-5E65D8B7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115" y="5048165"/>
            <a:ext cx="1452277" cy="10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63685D-A1E2-CE4F-BB30-642FEB82AF3E}"/>
              </a:ext>
            </a:extLst>
          </p:cNvPr>
          <p:cNvSpPr/>
          <p:nvPr/>
        </p:nvSpPr>
        <p:spPr>
          <a:xfrm>
            <a:off x="1743461" y="4261556"/>
            <a:ext cx="746438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013366"/>
                </a:solidFill>
                <a:latin typeface="Helvetica" pitchFamily="2" charset="0"/>
                <a:ea typeface="Helvetica" charset="0"/>
                <a:cs typeface="Helvetica" charset="0"/>
              </a:rPr>
              <a:t>INTERMODAL CARGO TERMINAL</a:t>
            </a:r>
          </a:p>
          <a:p>
            <a:pPr algn="l"/>
            <a:endParaRPr lang="en-US" sz="2400" b="0" dirty="0">
              <a:solidFill>
                <a:srgbClr val="013366"/>
              </a:solidFill>
              <a:latin typeface="Helvetica" pitchFamily="2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13366"/>
                </a:solidFill>
                <a:latin typeface="Helvetica" pitchFamily="2" charset="0"/>
              </a:rPr>
              <a:t>Connection the main railway lines of the country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13366"/>
                </a:solidFill>
                <a:latin typeface="Helvetica" pitchFamily="2" charset="0"/>
              </a:rPr>
              <a:t>Federal custom with direct access to the terminal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13366"/>
                </a:solidFill>
                <a:latin typeface="Helvetica" pitchFamily="2" charset="0"/>
              </a:rPr>
              <a:t>12 mi. from Laguna Industrial Park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28FD618-15E8-674E-8AB2-C0B95B2B51E7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9DE6016-FEA5-2143-972A-145CDBFDDEF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2199" y="224596"/>
            <a:ext cx="3392296" cy="248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230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AA6A39D-06F5-7D42-A54D-909BE704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39" y="740840"/>
            <a:ext cx="13667640" cy="768024"/>
          </a:xfrm>
        </p:spPr>
        <p:txBody>
          <a:bodyPr/>
          <a:lstStyle/>
          <a:p>
            <a:r>
              <a:rPr lang="es-ES_tradnl" dirty="0" err="1">
                <a:solidFill>
                  <a:schemeClr val="tx1"/>
                </a:solidFill>
                <a:latin typeface="Helvetica Neue"/>
              </a:rPr>
              <a:t>Location</a:t>
            </a:r>
            <a:r>
              <a:rPr lang="es-ES_tradnl" dirty="0">
                <a:solidFill>
                  <a:schemeClr val="tx1"/>
                </a:solidFill>
                <a:latin typeface="Helvetica Neue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Helvetica Neue"/>
              </a:rPr>
              <a:t>within</a:t>
            </a:r>
            <a:r>
              <a:rPr lang="es-ES_tradnl" dirty="0">
                <a:solidFill>
                  <a:schemeClr val="tx1"/>
                </a:solidFill>
                <a:latin typeface="Helvetica Neue"/>
              </a:rPr>
              <a:t> Coahuila</a:t>
            </a:r>
          </a:p>
        </p:txBody>
      </p:sp>
      <p:sp>
        <p:nvSpPr>
          <p:cNvPr id="2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1807238"/>
            <a:ext cx="5938713" cy="1908762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A93C3C-D38C-B744-B4F6-ED75B5CFA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760" y="1653864"/>
            <a:ext cx="8577942" cy="108704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432B192-4800-A44D-97E5-37FA08BED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123835"/>
              </p:ext>
            </p:extLst>
          </p:nvPr>
        </p:nvGraphicFramePr>
        <p:xfrm>
          <a:off x="1231900" y="6819900"/>
          <a:ext cx="4902200" cy="234505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65208702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71021921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609825925"/>
                    </a:ext>
                  </a:extLst>
                </a:gridCol>
              </a:tblGrid>
              <a:tr h="2921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Main Cities in Coahuila</a:t>
                      </a:r>
                      <a:endParaRPr lang="es-MX" sz="2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38488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lang="es-MX" sz="2400" u="none" strike="noStrike" dirty="0">
                          <a:effectLst/>
                        </a:rPr>
                        <a:t>Distances from LIP to:</a:t>
                      </a:r>
                      <a:endParaRPr lang="es-MX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Km: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Mi: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23881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Monclova, Coah.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329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204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623662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Sabinas, Coah..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423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263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954237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Saltillo, Coah.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244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151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9249181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3777866-A80D-EA48-80E7-8201CAEB3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021536"/>
              </p:ext>
            </p:extLst>
          </p:nvPr>
        </p:nvGraphicFramePr>
        <p:xfrm>
          <a:off x="17081500" y="3263900"/>
          <a:ext cx="6057901" cy="21012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71697">
                  <a:extLst>
                    <a:ext uri="{9D8B030D-6E8A-4147-A177-3AD203B41FA5}">
                      <a16:colId xmlns:a16="http://schemas.microsoft.com/office/drawing/2014/main" val="1415786772"/>
                    </a:ext>
                  </a:extLst>
                </a:gridCol>
                <a:gridCol w="1264991">
                  <a:extLst>
                    <a:ext uri="{9D8B030D-6E8A-4147-A177-3AD203B41FA5}">
                      <a16:colId xmlns:a16="http://schemas.microsoft.com/office/drawing/2014/main" val="2942266776"/>
                    </a:ext>
                  </a:extLst>
                </a:gridCol>
                <a:gridCol w="1321213">
                  <a:extLst>
                    <a:ext uri="{9D8B030D-6E8A-4147-A177-3AD203B41FA5}">
                      <a16:colId xmlns:a16="http://schemas.microsoft.com/office/drawing/2014/main" val="88905661"/>
                    </a:ext>
                  </a:extLst>
                </a:gridCol>
              </a:tblGrid>
              <a:tr h="2921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Main US Borders in Coahuila</a:t>
                      </a:r>
                      <a:endParaRPr lang="es-MX" sz="2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46377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lang="es-MX" sz="2400" u="none" strike="noStrike" dirty="0">
                          <a:effectLst/>
                        </a:rPr>
                        <a:t>Distances from LIP to:</a:t>
                      </a:r>
                      <a:endParaRPr lang="es-MX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Km: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</a:rPr>
                        <a:t>Mi:</a:t>
                      </a:r>
                      <a:endParaRPr lang="es-MX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965406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Piedras Negras, Coah./ Eagle Pass, Tx.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547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>
                          <a:effectLst/>
                        </a:rPr>
                        <a:t>340</a:t>
                      </a:r>
                      <a:endParaRPr lang="es-MX" sz="2400" b="1" i="0" u="none" strike="noStrike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529352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400" u="none" strike="noStrike" dirty="0">
                          <a:effectLst/>
                        </a:rPr>
                        <a:t>Acuña, Coah./ Del Rio, Tx.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607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400" u="none" strike="noStrike" dirty="0">
                          <a:effectLst/>
                        </a:rPr>
                        <a:t>377</a:t>
                      </a:r>
                      <a:endParaRPr lang="es-MX" sz="2400" b="1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255820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E8BD096F-5AA0-AB44-95E7-1829FC2952E8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A05A697-3055-1942-AB72-AF52C80E42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8241" y="72196"/>
            <a:ext cx="4055774" cy="29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411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0" y="0"/>
            <a:ext cx="16357600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AA6A39D-06F5-7D42-A54D-909BE704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39" y="740840"/>
            <a:ext cx="13667640" cy="76802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Strategic location in La Laguna Region</a:t>
            </a:r>
            <a:endParaRPr lang="es-ES_tradnl" dirty="0">
              <a:solidFill>
                <a:schemeClr val="tx1"/>
              </a:solidFill>
              <a:latin typeface="Helvetica Neue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6A2D93-FDDE-D144-B622-EDBF2045E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70" y="2421924"/>
            <a:ext cx="23403698" cy="9973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4AEE98-2991-2446-A1B3-8A3EEBC5256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3170" y="8845608"/>
            <a:ext cx="2428483" cy="178120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3E0FC04-FE55-8E40-B35D-98A9B4845E33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AC1CF91-8646-7449-AD3D-F2C6F2D5D1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5440" y="-34636"/>
            <a:ext cx="3570662" cy="250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84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0" y="0"/>
            <a:ext cx="16357600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CEB7C7-F902-994E-8207-F7BB9C8D1ACD}"/>
              </a:ext>
            </a:extLst>
          </p:cNvPr>
          <p:cNvSpPr txBox="1"/>
          <p:nvPr/>
        </p:nvSpPr>
        <p:spPr>
          <a:xfrm>
            <a:off x="16580954" y="5434731"/>
            <a:ext cx="7681538" cy="149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3200" b="0" dirty="0">
                <a:solidFill>
                  <a:schemeClr val="tx1"/>
                </a:solidFill>
                <a:latin typeface="Helvetica" panose="020B0604020202030204" pitchFamily="34" charset="0"/>
                <a:ea typeface="Helvetica" charset="0"/>
                <a:cs typeface="Helvetica" charset="0"/>
              </a:rPr>
              <a:t>11.8 mi. (</a:t>
            </a: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  <a:ea typeface="Helvetica" charset="0"/>
                <a:cs typeface="Helvetica" charset="0"/>
              </a:rPr>
              <a:t>19 km.) from the Torreon International Airport.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2524293"/>
            <a:ext cx="24404257" cy="119039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AA6A39D-06F5-7D42-A54D-909BE704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39" y="740840"/>
            <a:ext cx="13667640" cy="76802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Strategic location in La Laguna Region</a:t>
            </a:r>
            <a:endParaRPr lang="es-ES_tradnl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C511D-443D-394D-B03B-7D596DDAB27C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EB0A537-3FC1-1046-A759-D1B4552B2F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95" y="2411454"/>
            <a:ext cx="15881829" cy="9414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7045BD-02F2-D24B-8E87-1F6D0C6908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2176" y="8573759"/>
            <a:ext cx="2428483" cy="178120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2483FC3-02D6-364A-A08D-8107D4C52B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30160" y="224595"/>
            <a:ext cx="3917535" cy="28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993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0"/>
            <a:ext cx="15281279" cy="13716000"/>
          </a:xfrm>
          <a:prstGeom prst="rect">
            <a:avLst/>
          </a:prstGeom>
          <a:solidFill>
            <a:srgbClr val="05333C">
              <a:alpha val="5372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14:cNvPr>
              <p14:cNvContentPartPr/>
              <p14:nvPr/>
            </p14:nvContentPartPr>
            <p14:xfrm>
              <a:off x="22472880" y="793488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6706DB5-1D45-2A4C-9D38-FBF1FDD69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3880" y="7925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02676"/>
            <a:ext cx="797327" cy="204435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16FC01C6-F261-C942-823A-B94BC905A1B1}"/>
              </a:ext>
            </a:extLst>
          </p:cNvPr>
          <p:cNvSpPr/>
          <p:nvPr/>
        </p:nvSpPr>
        <p:spPr>
          <a:xfrm>
            <a:off x="-20258" y="11599543"/>
            <a:ext cx="24404257" cy="2115143"/>
          </a:xfrm>
          <a:prstGeom prst="rect">
            <a:avLst/>
          </a:prstGeom>
          <a:solidFill>
            <a:srgbClr val="053343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/>
          </a:p>
        </p:txBody>
      </p:sp>
      <p:pic>
        <p:nvPicPr>
          <p:cNvPr id="11" name="Imagen 9" descr="Aeromexico.jpg">
            <a:extLst>
              <a:ext uri="{FF2B5EF4-FFF2-40B4-BE49-F238E27FC236}">
                <a16:creationId xmlns:a16="http://schemas.microsoft.com/office/drawing/2014/main" id="{708FA66F-31E8-7341-906E-BF4DE026AB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5388" y="9486791"/>
            <a:ext cx="4145624" cy="695981"/>
          </a:xfrm>
          <a:prstGeom prst="rect">
            <a:avLst/>
          </a:prstGeom>
        </p:spPr>
      </p:pic>
      <p:pic>
        <p:nvPicPr>
          <p:cNvPr id="12" name="Imagen 11" descr="American.jpg">
            <a:extLst>
              <a:ext uri="{FF2B5EF4-FFF2-40B4-BE49-F238E27FC236}">
                <a16:creationId xmlns:a16="http://schemas.microsoft.com/office/drawing/2014/main" id="{FFC53315-794A-9042-9D7E-074DF8D466A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62232" y="5861631"/>
            <a:ext cx="3901961" cy="75438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3F724545-AC28-4D40-8227-BA4BD79FF31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34125" y="3702513"/>
            <a:ext cx="4113341" cy="1211608"/>
          </a:xfrm>
          <a:prstGeom prst="rect">
            <a:avLst/>
          </a:prstGeom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A6215BAF-12B8-F14C-84D3-836EBF568F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9672" y="4651328"/>
            <a:ext cx="1849009" cy="1371845"/>
          </a:xfrm>
          <a:prstGeom prst="rect">
            <a:avLst/>
          </a:prstGeom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80996FC2-3515-4947-B94D-97FD54D8CD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26426" y="6837187"/>
            <a:ext cx="2095500" cy="1075690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9DD899EA-EA12-794D-96E7-3EE8CD559E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73859" y="8306039"/>
            <a:ext cx="3646170" cy="67056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530859D2-F736-6B4E-B499-457D63ADB2E1}"/>
              </a:ext>
            </a:extLst>
          </p:cNvPr>
          <p:cNvSpPr txBox="1">
            <a:spLocks/>
          </p:cNvSpPr>
          <p:nvPr/>
        </p:nvSpPr>
        <p:spPr>
          <a:xfrm>
            <a:off x="1163039" y="784767"/>
            <a:ext cx="18327757" cy="768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Helvetica Neue"/>
                <a:ea typeface="MS PGothic" charset="0"/>
                <a:cs typeface="MS PGothic" charset="0"/>
                <a:sym typeface="HelveticaNeueLT Std Bold" charset="0"/>
              </a:rPr>
              <a:t>Internationa airport Torreon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  <a:p>
            <a:endParaRPr lang="en-US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C584FE2-FFC3-164A-B631-1D70B2FAC08A}"/>
              </a:ext>
            </a:extLst>
          </p:cNvPr>
          <p:cNvSpPr txBox="1"/>
          <p:nvPr/>
        </p:nvSpPr>
        <p:spPr>
          <a:xfrm>
            <a:off x="23527274" y="12925168"/>
            <a:ext cx="84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952761A-16A3-934F-822F-0BECF8CDAA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800" y="2667600"/>
            <a:ext cx="12672000" cy="8124459"/>
          </a:xfrm>
          <a:prstGeom prst="roundRect">
            <a:avLst>
              <a:gd name="adj" fmla="val 438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B9D00CE-596F-394D-90BF-CBCFF548F0A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20" y="41715"/>
            <a:ext cx="3811935" cy="27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036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67824</TotalTime>
  <Words>988</Words>
  <Application>Microsoft Macintosh PowerPoint</Application>
  <PresentationFormat>Personalizado</PresentationFormat>
  <Paragraphs>293</Paragraphs>
  <Slides>22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GothamHTF</vt:lpstr>
      <vt:lpstr>Helvetica</vt:lpstr>
      <vt:lpstr>Helvetica Neue</vt:lpstr>
      <vt:lpstr>Wingdings</vt:lpstr>
      <vt:lpstr>Tema de Office</vt:lpstr>
      <vt:lpstr>Presentación de PowerPoint</vt:lpstr>
      <vt:lpstr>Main advantages Laguna Industrial Park</vt:lpstr>
      <vt:lpstr>About Laguna Industrial Park</vt:lpstr>
      <vt:lpstr>Logistic benefits</vt:lpstr>
      <vt:lpstr>Rail network</vt:lpstr>
      <vt:lpstr>Location within Coahuila</vt:lpstr>
      <vt:lpstr>Strategic location in La Laguna Region</vt:lpstr>
      <vt:lpstr>Strategic location in La Laguna Region</vt:lpstr>
      <vt:lpstr>Presentación de PowerPoint</vt:lpstr>
      <vt:lpstr>Strategic location in La Laguna Region</vt:lpstr>
      <vt:lpstr>Strategic location in La Laguna Region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Quality of life in La Laguna</vt:lpstr>
      <vt:lpstr>Some international companies established in La Laguna Region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David Zarate Cosío</dc:creator>
  <cp:lastModifiedBy>ricardo lopez</cp:lastModifiedBy>
  <cp:revision>903</cp:revision>
  <cp:lastPrinted>2020-02-11T16:56:35Z</cp:lastPrinted>
  <dcterms:modified xsi:type="dcterms:W3CDTF">2020-10-06T15:14:39Z</dcterms:modified>
</cp:coreProperties>
</file>